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Quattrocento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7510DEC-B63D-4D4A-9C18-66B02C0289D9}">
  <a:tblStyle styleId="{67510DEC-B63D-4D4A-9C18-66B02C0289D9}"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QuattrocentoSans-bold.fntdata"/><Relationship Id="rId20" Type="http://schemas.openxmlformats.org/officeDocument/2006/relationships/slide" Target="slides/slide15.xml"/><Relationship Id="rId42" Type="http://schemas.openxmlformats.org/officeDocument/2006/relationships/font" Target="fonts/QuattrocentoSans-boldItalic.fntdata"/><Relationship Id="rId41" Type="http://schemas.openxmlformats.org/officeDocument/2006/relationships/font" Target="fonts/QuattrocentoSans-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QuattrocentoSans-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0.png>
</file>

<file path=ppt/media/image3.jp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8" name="Google Shape;30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 name="Google Shape;346;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2" name="Google Shape;352;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8" name="Google Shape;358;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3EADA7"/>
        </a:solidFill>
      </p:bgPr>
    </p:bg>
    <p:spTree>
      <p:nvGrpSpPr>
        <p:cNvPr id="11" name="Shape 11"/>
        <p:cNvGrpSpPr/>
        <p:nvPr/>
      </p:nvGrpSpPr>
      <p:grpSpPr>
        <a:xfrm>
          <a:off x="0" y="0"/>
          <a:ext cx="0" cy="0"/>
          <a:chOff x="0" y="0"/>
          <a:chExt cx="0" cy="0"/>
        </a:xfrm>
      </p:grpSpPr>
      <p:pic>
        <p:nvPicPr>
          <p:cNvPr descr="IIITD_pptslide_jpeg-03.jpg" id="12" name="Google Shape;12;p2"/>
          <p:cNvPicPr preferRelativeResize="0"/>
          <p:nvPr/>
        </p:nvPicPr>
        <p:blipFill rotWithShape="1">
          <a:blip r:embed="rId2">
            <a:alphaModFix/>
          </a:blip>
          <a:srcRect b="0" l="72917" r="0" t="69259"/>
          <a:stretch/>
        </p:blipFill>
        <p:spPr>
          <a:xfrm>
            <a:off x="7286625" y="3562350"/>
            <a:ext cx="1857374" cy="1581152"/>
          </a:xfrm>
          <a:prstGeom prst="rect">
            <a:avLst/>
          </a:prstGeom>
          <a:noFill/>
          <a:ln>
            <a:noFill/>
          </a:ln>
        </p:spPr>
      </p:pic>
      <p:sp>
        <p:nvSpPr>
          <p:cNvPr id="13" name="Google Shape;13;p2"/>
          <p:cNvSpPr txBox="1"/>
          <p:nvPr>
            <p:ph type="ctrTitle"/>
          </p:nvPr>
        </p:nvSpPr>
        <p:spPr>
          <a:xfrm>
            <a:off x="1143000" y="797753"/>
            <a:ext cx="7315200" cy="1406400"/>
          </a:xfrm>
          <a:prstGeom prst="rect">
            <a:avLst/>
          </a:prstGeom>
          <a:noFill/>
          <a:ln>
            <a:noFill/>
          </a:ln>
        </p:spPr>
        <p:txBody>
          <a:bodyPr anchorCtr="0" anchor="b" bIns="34275" lIns="68575" spcFirstLastPara="1" rIns="68575" wrap="square" tIns="34275">
            <a:noAutofit/>
          </a:bodyPr>
          <a:lstStyle>
            <a:lvl1pPr lvl="0" algn="r">
              <a:lnSpc>
                <a:spcPct val="90000"/>
              </a:lnSpc>
              <a:spcBef>
                <a:spcPts val="0"/>
              </a:spcBef>
              <a:spcAft>
                <a:spcPts val="0"/>
              </a:spcAft>
              <a:buClr>
                <a:schemeClr val="lt1"/>
              </a:buClr>
              <a:buSzPts val="4100"/>
              <a:buFont typeface="Quattrocento Sans"/>
              <a:buNone/>
              <a:defRPr sz="4100">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4" name="Google Shape;14;p2"/>
          <p:cNvSpPr txBox="1"/>
          <p:nvPr>
            <p:ph idx="1" type="subTitle"/>
          </p:nvPr>
        </p:nvSpPr>
        <p:spPr>
          <a:xfrm>
            <a:off x="4114800" y="2430433"/>
            <a:ext cx="4343400" cy="1532100"/>
          </a:xfrm>
          <a:prstGeom prst="rect">
            <a:avLst/>
          </a:prstGeom>
          <a:noFill/>
          <a:ln>
            <a:noFill/>
          </a:ln>
        </p:spPr>
        <p:txBody>
          <a:bodyPr anchorCtr="0" anchor="t" bIns="34275" lIns="68575" spcFirstLastPara="1" rIns="68575" wrap="square" tIns="34275">
            <a:noAutofit/>
          </a:bodyPr>
          <a:lstStyle>
            <a:lvl1pPr lvl="0" algn="r">
              <a:lnSpc>
                <a:spcPct val="90000"/>
              </a:lnSpc>
              <a:spcBef>
                <a:spcPts val="800"/>
              </a:spcBef>
              <a:spcAft>
                <a:spcPts val="0"/>
              </a:spcAft>
              <a:buClr>
                <a:srgbClr val="E9F7F6"/>
              </a:buClr>
              <a:buSzPts val="1800"/>
              <a:buNone/>
              <a:defRPr sz="1800">
                <a:solidFill>
                  <a:srgbClr val="E9F7F6"/>
                </a:solidFill>
              </a:defRPr>
            </a:lvl1pPr>
            <a:lvl2pPr lvl="1" algn="ctr">
              <a:lnSpc>
                <a:spcPct val="90000"/>
              </a:lnSpc>
              <a:spcBef>
                <a:spcPts val="400"/>
              </a:spcBef>
              <a:spcAft>
                <a:spcPts val="0"/>
              </a:spcAft>
              <a:buClr>
                <a:schemeClr val="dk1"/>
              </a:buClr>
              <a:buSzPts val="2100"/>
              <a:buNone/>
              <a:defRPr sz="2100"/>
            </a:lvl2pPr>
            <a:lvl3pPr lvl="2" algn="ctr">
              <a:lnSpc>
                <a:spcPct val="90000"/>
              </a:lnSpc>
              <a:spcBef>
                <a:spcPts val="400"/>
              </a:spcBef>
              <a:spcAft>
                <a:spcPts val="0"/>
              </a:spcAft>
              <a:buClr>
                <a:schemeClr val="dk1"/>
              </a:buClr>
              <a:buSzPts val="1800"/>
              <a:buNone/>
              <a:defRPr sz="1800"/>
            </a:lvl3pPr>
            <a:lvl4pPr lvl="3" algn="ctr">
              <a:lnSpc>
                <a:spcPct val="90000"/>
              </a:lnSpc>
              <a:spcBef>
                <a:spcPts val="400"/>
              </a:spcBef>
              <a:spcAft>
                <a:spcPts val="0"/>
              </a:spcAft>
              <a:buClr>
                <a:schemeClr val="dk1"/>
              </a:buClr>
              <a:buSzPts val="1500"/>
              <a:buNone/>
              <a:defRPr sz="1500"/>
            </a:lvl4pPr>
            <a:lvl5pPr lvl="4" algn="ctr">
              <a:lnSpc>
                <a:spcPct val="90000"/>
              </a:lnSpc>
              <a:spcBef>
                <a:spcPts val="400"/>
              </a:spcBef>
              <a:spcAft>
                <a:spcPts val="0"/>
              </a:spcAft>
              <a:buClr>
                <a:schemeClr val="dk1"/>
              </a:buClr>
              <a:buSzPts val="1500"/>
              <a:buNone/>
              <a:defRPr sz="1500"/>
            </a:lvl5pPr>
            <a:lvl6pPr lvl="5" algn="ctr">
              <a:lnSpc>
                <a:spcPct val="100000"/>
              </a:lnSpc>
              <a:spcBef>
                <a:spcPts val="300"/>
              </a:spcBef>
              <a:spcAft>
                <a:spcPts val="0"/>
              </a:spcAft>
              <a:buClr>
                <a:schemeClr val="dk1"/>
              </a:buClr>
              <a:buSzPts val="1500"/>
              <a:buNone/>
              <a:defRPr sz="1500"/>
            </a:lvl6pPr>
            <a:lvl7pPr lvl="6" algn="ctr">
              <a:lnSpc>
                <a:spcPct val="100000"/>
              </a:lnSpc>
              <a:spcBef>
                <a:spcPts val="300"/>
              </a:spcBef>
              <a:spcAft>
                <a:spcPts val="0"/>
              </a:spcAft>
              <a:buClr>
                <a:schemeClr val="dk1"/>
              </a:buClr>
              <a:buSzPts val="1500"/>
              <a:buNone/>
              <a:defRPr sz="1500"/>
            </a:lvl7pPr>
            <a:lvl8pPr lvl="7" algn="ctr">
              <a:lnSpc>
                <a:spcPct val="100000"/>
              </a:lnSpc>
              <a:spcBef>
                <a:spcPts val="300"/>
              </a:spcBef>
              <a:spcAft>
                <a:spcPts val="0"/>
              </a:spcAft>
              <a:buClr>
                <a:schemeClr val="dk1"/>
              </a:buClr>
              <a:buSzPts val="1500"/>
              <a:buNone/>
              <a:defRPr sz="1500"/>
            </a:lvl8pPr>
            <a:lvl9pPr lvl="8" algn="ctr">
              <a:lnSpc>
                <a:spcPct val="100000"/>
              </a:lnSpc>
              <a:spcBef>
                <a:spcPts val="300"/>
              </a:spcBef>
              <a:spcAft>
                <a:spcPts val="0"/>
              </a:spcAft>
              <a:buClr>
                <a:schemeClr val="dk1"/>
              </a:buClr>
              <a:buSzPts val="1500"/>
              <a:buNone/>
              <a:defRPr sz="1500"/>
            </a:lvl9pPr>
          </a:lstStyle>
          <a:p/>
        </p:txBody>
      </p:sp>
      <p:sp>
        <p:nvSpPr>
          <p:cNvPr id="15" name="Google Shape;15;p2"/>
          <p:cNvSpPr txBox="1"/>
          <p:nvPr>
            <p:ph idx="10" type="dt"/>
          </p:nvPr>
        </p:nvSpPr>
        <p:spPr>
          <a:xfrm>
            <a:off x="411480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6" name="Google Shape;16;p2"/>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cxnSp>
        <p:nvCxnSpPr>
          <p:cNvPr id="17" name="Google Shape;17;p2"/>
          <p:cNvCxnSpPr/>
          <p:nvPr/>
        </p:nvCxnSpPr>
        <p:spPr>
          <a:xfrm>
            <a:off x="685800" y="2317221"/>
            <a:ext cx="7772400" cy="0"/>
          </a:xfrm>
          <a:prstGeom prst="straightConnector1">
            <a:avLst/>
          </a:prstGeom>
          <a:noFill/>
          <a:ln cap="flat" cmpd="sng" w="9525">
            <a:solidFill>
              <a:schemeClr val="lt1"/>
            </a:solidFill>
            <a:prstDash val="solid"/>
            <a:round/>
            <a:headEnd len="sm" w="sm" type="none"/>
            <a:tailEnd len="sm" w="sm" type="none"/>
          </a:ln>
        </p:spPr>
      </p:cxnSp>
      <p:pic>
        <p:nvPicPr>
          <p:cNvPr id="18" name="Google Shape;18;p2"/>
          <p:cNvPicPr preferRelativeResize="0"/>
          <p:nvPr/>
        </p:nvPicPr>
        <p:blipFill rotWithShape="1">
          <a:blip r:embed="rId3">
            <a:alphaModFix/>
          </a:blip>
          <a:srcRect b="0" l="0" r="0" t="0"/>
          <a:stretch/>
        </p:blipFill>
        <p:spPr>
          <a:xfrm>
            <a:off x="685800" y="3401088"/>
            <a:ext cx="2260623" cy="124414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p:cSld name="Title and Vertical Text">
    <p:spTree>
      <p:nvGrpSpPr>
        <p:cNvPr id="89" name="Shape 89"/>
        <p:cNvGrpSpPr/>
        <p:nvPr/>
      </p:nvGrpSpPr>
      <p:grpSpPr>
        <a:xfrm>
          <a:off x="0" y="0"/>
          <a:ext cx="0" cy="0"/>
          <a:chOff x="0" y="0"/>
          <a:chExt cx="0" cy="0"/>
        </a:xfrm>
      </p:grpSpPr>
      <p:pic>
        <p:nvPicPr>
          <p:cNvPr id="90" name="Google Shape;90;p11"/>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91" name="Google Shape;91;p11"/>
          <p:cNvSpPr txBox="1"/>
          <p:nvPr>
            <p:ph idx="1" type="body"/>
          </p:nvPr>
        </p:nvSpPr>
        <p:spPr>
          <a:xfrm rot="5400000">
            <a:off x="2777496" y="-1107763"/>
            <a:ext cx="3599400" cy="78867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92" name="Google Shape;92;p11"/>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3" name="Google Shape;93;p1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4" name="Google Shape;94;p11"/>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95" name="Google Shape;95;p11"/>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rgbClr val="3EADA7"/>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cxnSp>
        <p:nvCxnSpPr>
          <p:cNvPr id="96" name="Google Shape;96;p11"/>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97" name="Google Shape;97;p11"/>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8" name="Shape 98"/>
        <p:cNvGrpSpPr/>
        <p:nvPr/>
      </p:nvGrpSpPr>
      <p:grpSpPr>
        <a:xfrm>
          <a:off x="0" y="0"/>
          <a:ext cx="0" cy="0"/>
          <a:chOff x="0" y="0"/>
          <a:chExt cx="0" cy="0"/>
        </a:xfrm>
      </p:grpSpPr>
      <p:sp>
        <p:nvSpPr>
          <p:cNvPr id="99" name="Google Shape;99;p12"/>
          <p:cNvSpPr txBox="1"/>
          <p:nvPr>
            <p:ph type="title"/>
          </p:nvPr>
        </p:nvSpPr>
        <p:spPr>
          <a:xfrm rot="5400000">
            <a:off x="5350050" y="1463972"/>
            <a:ext cx="4359000" cy="19716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rgbClr val="3EADA7"/>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0" name="Google Shape;100;p12"/>
          <p:cNvSpPr txBox="1"/>
          <p:nvPr>
            <p:ph idx="1" type="body"/>
          </p:nvPr>
        </p:nvSpPr>
        <p:spPr>
          <a:xfrm rot="5400000">
            <a:off x="1349475" y="-450628"/>
            <a:ext cx="4359000" cy="58008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101" name="Google Shape;101;p12"/>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2" name="Google Shape;102;p12"/>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3" name="Google Shape;103;p12"/>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cxnSp>
        <p:nvCxnSpPr>
          <p:cNvPr id="104" name="Google Shape;104;p12"/>
          <p:cNvCxnSpPr/>
          <p:nvPr/>
        </p:nvCxnSpPr>
        <p:spPr>
          <a:xfrm>
            <a:off x="6543675" y="277589"/>
            <a:ext cx="0" cy="4354800"/>
          </a:xfrm>
          <a:prstGeom prst="straightConnector1">
            <a:avLst/>
          </a:prstGeom>
          <a:noFill/>
          <a:ln cap="flat" cmpd="sng" w="9525">
            <a:solidFill>
              <a:srgbClr val="3DACA7"/>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ntent">
  <p:cSld name="1_Two Content">
    <p:spTree>
      <p:nvGrpSpPr>
        <p:cNvPr id="105" name="Shape 105"/>
        <p:cNvGrpSpPr/>
        <p:nvPr/>
      </p:nvGrpSpPr>
      <p:grpSpPr>
        <a:xfrm>
          <a:off x="0" y="0"/>
          <a:ext cx="0" cy="0"/>
          <a:chOff x="0" y="0"/>
          <a:chExt cx="0" cy="0"/>
        </a:xfrm>
      </p:grpSpPr>
      <p:pic>
        <p:nvPicPr>
          <p:cNvPr id="106" name="Google Shape;106;p13"/>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07" name="Google Shape;107;p13"/>
          <p:cNvSpPr txBox="1"/>
          <p:nvPr>
            <p:ph idx="1" type="body"/>
          </p:nvPr>
        </p:nvSpPr>
        <p:spPr>
          <a:xfrm>
            <a:off x="685799" y="1035886"/>
            <a:ext cx="3834300" cy="3599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108" name="Google Shape;108;p13"/>
          <p:cNvSpPr txBox="1"/>
          <p:nvPr>
            <p:ph idx="2" type="body"/>
          </p:nvPr>
        </p:nvSpPr>
        <p:spPr>
          <a:xfrm>
            <a:off x="4683577" y="1035886"/>
            <a:ext cx="3828900" cy="3599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109" name="Google Shape;109;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0" name="Google Shape;110;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1" name="Google Shape;111;p13"/>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12" name="Google Shape;112;p13"/>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rgbClr val="3EADA7"/>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cxnSp>
        <p:nvCxnSpPr>
          <p:cNvPr id="113" name="Google Shape;113;p13"/>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114" name="Google Shape;114;p13"/>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mparison">
  <p:cSld name="1_Comparison">
    <p:spTree>
      <p:nvGrpSpPr>
        <p:cNvPr id="115" name="Shape 115"/>
        <p:cNvGrpSpPr/>
        <p:nvPr/>
      </p:nvGrpSpPr>
      <p:grpSpPr>
        <a:xfrm>
          <a:off x="0" y="0"/>
          <a:ext cx="0" cy="0"/>
          <a:chOff x="0" y="0"/>
          <a:chExt cx="0" cy="0"/>
        </a:xfrm>
      </p:grpSpPr>
      <p:pic>
        <p:nvPicPr>
          <p:cNvPr id="116" name="Google Shape;116;p14"/>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17" name="Google Shape;117;p14"/>
          <p:cNvSpPr txBox="1"/>
          <p:nvPr>
            <p:ph idx="1" type="body"/>
          </p:nvPr>
        </p:nvSpPr>
        <p:spPr>
          <a:xfrm>
            <a:off x="685799" y="946718"/>
            <a:ext cx="3815100" cy="619200"/>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100000"/>
              </a:lnSpc>
              <a:spcBef>
                <a:spcPts val="200"/>
              </a:spcBef>
              <a:spcAft>
                <a:spcPts val="0"/>
              </a:spcAft>
              <a:buClr>
                <a:schemeClr val="dk1"/>
              </a:buClr>
              <a:buSzPts val="1200"/>
              <a:buNone/>
              <a:defRPr b="1" sz="1200"/>
            </a:lvl6pPr>
            <a:lvl7pPr indent="-228600" lvl="6" marL="3200400" algn="l">
              <a:lnSpc>
                <a:spcPct val="100000"/>
              </a:lnSpc>
              <a:spcBef>
                <a:spcPts val="200"/>
              </a:spcBef>
              <a:spcAft>
                <a:spcPts val="0"/>
              </a:spcAft>
              <a:buClr>
                <a:schemeClr val="dk1"/>
              </a:buClr>
              <a:buSzPts val="1200"/>
              <a:buNone/>
              <a:defRPr b="1" sz="1200"/>
            </a:lvl7pPr>
            <a:lvl8pPr indent="-228600" lvl="7" marL="3657600" algn="l">
              <a:lnSpc>
                <a:spcPct val="100000"/>
              </a:lnSpc>
              <a:spcBef>
                <a:spcPts val="200"/>
              </a:spcBef>
              <a:spcAft>
                <a:spcPts val="0"/>
              </a:spcAft>
              <a:buClr>
                <a:schemeClr val="dk1"/>
              </a:buClr>
              <a:buSzPts val="1200"/>
              <a:buNone/>
              <a:defRPr b="1" sz="1200"/>
            </a:lvl8pPr>
            <a:lvl9pPr indent="-228600" lvl="8" marL="4114800" algn="l">
              <a:lnSpc>
                <a:spcPct val="100000"/>
              </a:lnSpc>
              <a:spcBef>
                <a:spcPts val="200"/>
              </a:spcBef>
              <a:spcAft>
                <a:spcPts val="0"/>
              </a:spcAft>
              <a:buClr>
                <a:schemeClr val="dk1"/>
              </a:buClr>
              <a:buSzPts val="1200"/>
              <a:buNone/>
              <a:defRPr b="1" sz="1200"/>
            </a:lvl9pPr>
          </a:lstStyle>
          <a:p/>
        </p:txBody>
      </p:sp>
      <p:sp>
        <p:nvSpPr>
          <p:cNvPr id="118" name="Google Shape;118;p14"/>
          <p:cNvSpPr txBox="1"/>
          <p:nvPr>
            <p:ph idx="2" type="body"/>
          </p:nvPr>
        </p:nvSpPr>
        <p:spPr>
          <a:xfrm>
            <a:off x="685799" y="1616168"/>
            <a:ext cx="3815100" cy="30249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119" name="Google Shape;119;p14"/>
          <p:cNvSpPr txBox="1"/>
          <p:nvPr>
            <p:ph idx="3" type="body"/>
          </p:nvPr>
        </p:nvSpPr>
        <p:spPr>
          <a:xfrm>
            <a:off x="4672693" y="946716"/>
            <a:ext cx="3828900" cy="619200"/>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100000"/>
              </a:lnSpc>
              <a:spcBef>
                <a:spcPts val="200"/>
              </a:spcBef>
              <a:spcAft>
                <a:spcPts val="0"/>
              </a:spcAft>
              <a:buClr>
                <a:schemeClr val="dk1"/>
              </a:buClr>
              <a:buSzPts val="1200"/>
              <a:buNone/>
              <a:defRPr b="1" sz="1200"/>
            </a:lvl6pPr>
            <a:lvl7pPr indent="-228600" lvl="6" marL="3200400" algn="l">
              <a:lnSpc>
                <a:spcPct val="100000"/>
              </a:lnSpc>
              <a:spcBef>
                <a:spcPts val="200"/>
              </a:spcBef>
              <a:spcAft>
                <a:spcPts val="0"/>
              </a:spcAft>
              <a:buClr>
                <a:schemeClr val="dk1"/>
              </a:buClr>
              <a:buSzPts val="1200"/>
              <a:buNone/>
              <a:defRPr b="1" sz="1200"/>
            </a:lvl7pPr>
            <a:lvl8pPr indent="-228600" lvl="7" marL="3657600" algn="l">
              <a:lnSpc>
                <a:spcPct val="100000"/>
              </a:lnSpc>
              <a:spcBef>
                <a:spcPts val="200"/>
              </a:spcBef>
              <a:spcAft>
                <a:spcPts val="0"/>
              </a:spcAft>
              <a:buClr>
                <a:schemeClr val="dk1"/>
              </a:buClr>
              <a:buSzPts val="1200"/>
              <a:buNone/>
              <a:defRPr b="1" sz="1200"/>
            </a:lvl8pPr>
            <a:lvl9pPr indent="-228600" lvl="8" marL="4114800" algn="l">
              <a:lnSpc>
                <a:spcPct val="100000"/>
              </a:lnSpc>
              <a:spcBef>
                <a:spcPts val="200"/>
              </a:spcBef>
              <a:spcAft>
                <a:spcPts val="0"/>
              </a:spcAft>
              <a:buClr>
                <a:schemeClr val="dk1"/>
              </a:buClr>
              <a:buSzPts val="1200"/>
              <a:buNone/>
              <a:defRPr b="1" sz="1200"/>
            </a:lvl9pPr>
          </a:lstStyle>
          <a:p/>
        </p:txBody>
      </p:sp>
      <p:sp>
        <p:nvSpPr>
          <p:cNvPr id="120" name="Google Shape;120;p14"/>
          <p:cNvSpPr txBox="1"/>
          <p:nvPr>
            <p:ph idx="4" type="body"/>
          </p:nvPr>
        </p:nvSpPr>
        <p:spPr>
          <a:xfrm>
            <a:off x="4672693" y="1616168"/>
            <a:ext cx="3828900" cy="30249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121" name="Google Shape;121;p1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2" name="Google Shape;122;p1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3" name="Google Shape;123;p14"/>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24" name="Google Shape;124;p14"/>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rgbClr val="3EADA7"/>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cxnSp>
        <p:nvCxnSpPr>
          <p:cNvPr id="125" name="Google Shape;125;p14"/>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126" name="Google Shape;126;p14"/>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spTree>
      <p:nvGrpSpPr>
        <p:cNvPr id="127" name="Shape 127"/>
        <p:cNvGrpSpPr/>
        <p:nvPr/>
      </p:nvGrpSpPr>
      <p:grpSpPr>
        <a:xfrm>
          <a:off x="0" y="0"/>
          <a:ext cx="0" cy="0"/>
          <a:chOff x="0" y="0"/>
          <a:chExt cx="0" cy="0"/>
        </a:xfrm>
      </p:grpSpPr>
      <p:pic>
        <p:nvPicPr>
          <p:cNvPr id="128" name="Google Shape;128;p15"/>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29" name="Google Shape;129;p15"/>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30" name="Google Shape;130;p15"/>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31" name="Google Shape;131;p15"/>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32" name="Google Shape;132;p15"/>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rgbClr val="3EADA7"/>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cxnSp>
        <p:nvCxnSpPr>
          <p:cNvPr id="133" name="Google Shape;133;p15"/>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134" name="Google Shape;134;p15"/>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t with Caption">
  <p:cSld name="1_Content with Caption">
    <p:spTree>
      <p:nvGrpSpPr>
        <p:cNvPr id="135" name="Shape 135"/>
        <p:cNvGrpSpPr/>
        <p:nvPr/>
      </p:nvGrpSpPr>
      <p:grpSpPr>
        <a:xfrm>
          <a:off x="0" y="0"/>
          <a:ext cx="0" cy="0"/>
          <a:chOff x="0" y="0"/>
          <a:chExt cx="0" cy="0"/>
        </a:xfrm>
      </p:grpSpPr>
      <p:pic>
        <p:nvPicPr>
          <p:cNvPr id="136" name="Google Shape;136;p16"/>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37" name="Google Shape;137;p16"/>
          <p:cNvSpPr txBox="1"/>
          <p:nvPr>
            <p:ph idx="1" type="body"/>
          </p:nvPr>
        </p:nvSpPr>
        <p:spPr>
          <a:xfrm>
            <a:off x="3886200" y="742950"/>
            <a:ext cx="4629300" cy="3657600"/>
          </a:xfrm>
          <a:prstGeom prst="rect">
            <a:avLst/>
          </a:prstGeom>
          <a:noFill/>
          <a:ln>
            <a:noFill/>
          </a:ln>
        </p:spPr>
        <p:txBody>
          <a:bodyPr anchorCtr="0" anchor="t" bIns="34275" lIns="68575" spcFirstLastPara="1" rIns="68575" wrap="square" tIns="34275">
            <a:no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100000"/>
              </a:lnSpc>
              <a:spcBef>
                <a:spcPts val="300"/>
              </a:spcBef>
              <a:spcAft>
                <a:spcPts val="0"/>
              </a:spcAft>
              <a:buClr>
                <a:schemeClr val="dk1"/>
              </a:buClr>
              <a:buSzPts val="1500"/>
              <a:buChar char="⚫"/>
              <a:defRPr sz="1500"/>
            </a:lvl6pPr>
            <a:lvl7pPr indent="-323850" lvl="6" marL="3200400" algn="l">
              <a:lnSpc>
                <a:spcPct val="100000"/>
              </a:lnSpc>
              <a:spcBef>
                <a:spcPts val="300"/>
              </a:spcBef>
              <a:spcAft>
                <a:spcPts val="0"/>
              </a:spcAft>
              <a:buClr>
                <a:schemeClr val="dk1"/>
              </a:buClr>
              <a:buSzPts val="1500"/>
              <a:buChar char="⚫"/>
              <a:defRPr sz="1500"/>
            </a:lvl7pPr>
            <a:lvl8pPr indent="-323850" lvl="7" marL="3657600" algn="l">
              <a:lnSpc>
                <a:spcPct val="100000"/>
              </a:lnSpc>
              <a:spcBef>
                <a:spcPts val="300"/>
              </a:spcBef>
              <a:spcAft>
                <a:spcPts val="0"/>
              </a:spcAft>
              <a:buClr>
                <a:schemeClr val="dk1"/>
              </a:buClr>
              <a:buSzPts val="1500"/>
              <a:buChar char="⚫"/>
              <a:defRPr sz="1500"/>
            </a:lvl8pPr>
            <a:lvl9pPr indent="-323850" lvl="8" marL="4114800" algn="l">
              <a:lnSpc>
                <a:spcPct val="100000"/>
              </a:lnSpc>
              <a:spcBef>
                <a:spcPts val="300"/>
              </a:spcBef>
              <a:spcAft>
                <a:spcPts val="0"/>
              </a:spcAft>
              <a:buClr>
                <a:schemeClr val="dk1"/>
              </a:buClr>
              <a:buSzPts val="1500"/>
              <a:buChar char="⚫"/>
              <a:defRPr sz="1500"/>
            </a:lvl9pPr>
          </a:lstStyle>
          <a:p/>
        </p:txBody>
      </p:sp>
      <p:sp>
        <p:nvSpPr>
          <p:cNvPr id="138" name="Google Shape;138;p16"/>
          <p:cNvSpPr txBox="1"/>
          <p:nvPr>
            <p:ph idx="2" type="body"/>
          </p:nvPr>
        </p:nvSpPr>
        <p:spPr>
          <a:xfrm>
            <a:off x="630936" y="1643745"/>
            <a:ext cx="2948700" cy="27567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900"/>
              <a:buNone/>
              <a:defRPr sz="900"/>
            </a:lvl2pPr>
            <a:lvl3pPr indent="-228600" lvl="2" marL="1371600" algn="l">
              <a:lnSpc>
                <a:spcPct val="90000"/>
              </a:lnSpc>
              <a:spcBef>
                <a:spcPts val="400"/>
              </a:spcBef>
              <a:spcAft>
                <a:spcPts val="0"/>
              </a:spcAft>
              <a:buClr>
                <a:schemeClr val="dk1"/>
              </a:buClr>
              <a:buSzPts val="800"/>
              <a:buNone/>
              <a:defRPr sz="800"/>
            </a:lvl3pPr>
            <a:lvl4pPr indent="-228600" lvl="3" marL="1828800" algn="l">
              <a:lnSpc>
                <a:spcPct val="90000"/>
              </a:lnSpc>
              <a:spcBef>
                <a:spcPts val="400"/>
              </a:spcBef>
              <a:spcAft>
                <a:spcPts val="0"/>
              </a:spcAft>
              <a:buClr>
                <a:schemeClr val="dk1"/>
              </a:buClr>
              <a:buSzPts val="700"/>
              <a:buNone/>
              <a:defRPr sz="700"/>
            </a:lvl4pPr>
            <a:lvl5pPr indent="-228600" lvl="4" marL="2286000" algn="l">
              <a:lnSpc>
                <a:spcPct val="90000"/>
              </a:lnSpc>
              <a:spcBef>
                <a:spcPts val="400"/>
              </a:spcBef>
              <a:spcAft>
                <a:spcPts val="0"/>
              </a:spcAft>
              <a:buClr>
                <a:schemeClr val="dk1"/>
              </a:buClr>
              <a:buSzPts val="700"/>
              <a:buNone/>
              <a:defRPr sz="700"/>
            </a:lvl5pPr>
            <a:lvl6pPr indent="-228600" lvl="5" marL="2743200" algn="l">
              <a:lnSpc>
                <a:spcPct val="100000"/>
              </a:lnSpc>
              <a:spcBef>
                <a:spcPts val="100"/>
              </a:spcBef>
              <a:spcAft>
                <a:spcPts val="0"/>
              </a:spcAft>
              <a:buClr>
                <a:schemeClr val="dk1"/>
              </a:buClr>
              <a:buSzPts val="700"/>
              <a:buNone/>
              <a:defRPr sz="700"/>
            </a:lvl6pPr>
            <a:lvl7pPr indent="-228600" lvl="6" marL="3200400" algn="l">
              <a:lnSpc>
                <a:spcPct val="100000"/>
              </a:lnSpc>
              <a:spcBef>
                <a:spcPts val="100"/>
              </a:spcBef>
              <a:spcAft>
                <a:spcPts val="0"/>
              </a:spcAft>
              <a:buClr>
                <a:schemeClr val="dk1"/>
              </a:buClr>
              <a:buSzPts val="700"/>
              <a:buNone/>
              <a:defRPr sz="700"/>
            </a:lvl7pPr>
            <a:lvl8pPr indent="-228600" lvl="7" marL="3657600" algn="l">
              <a:lnSpc>
                <a:spcPct val="100000"/>
              </a:lnSpc>
              <a:spcBef>
                <a:spcPts val="100"/>
              </a:spcBef>
              <a:spcAft>
                <a:spcPts val="0"/>
              </a:spcAft>
              <a:buClr>
                <a:schemeClr val="dk1"/>
              </a:buClr>
              <a:buSzPts val="700"/>
              <a:buNone/>
              <a:defRPr sz="700"/>
            </a:lvl8pPr>
            <a:lvl9pPr indent="-228600" lvl="8" marL="4114800" algn="l">
              <a:lnSpc>
                <a:spcPct val="100000"/>
              </a:lnSpc>
              <a:spcBef>
                <a:spcPts val="100"/>
              </a:spcBef>
              <a:spcAft>
                <a:spcPts val="0"/>
              </a:spcAft>
              <a:buClr>
                <a:schemeClr val="dk1"/>
              </a:buClr>
              <a:buSzPts val="700"/>
              <a:buNone/>
              <a:defRPr sz="700"/>
            </a:lvl9pPr>
          </a:lstStyle>
          <a:p/>
        </p:txBody>
      </p:sp>
      <p:sp>
        <p:nvSpPr>
          <p:cNvPr id="139" name="Google Shape;139;p16"/>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40" name="Google Shape;140;p16"/>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41" name="Google Shape;141;p16"/>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42" name="Google Shape;142;p16"/>
          <p:cNvSpPr txBox="1"/>
          <p:nvPr>
            <p:ph type="title"/>
          </p:nvPr>
        </p:nvSpPr>
        <p:spPr>
          <a:xfrm>
            <a:off x="630936" y="342900"/>
            <a:ext cx="2948700" cy="11157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rgbClr val="3EADA7"/>
              </a:buClr>
              <a:buSzPts val="2400"/>
              <a:buFont typeface="Quattrocento Sans"/>
              <a:buNone/>
              <a:defRPr b="0" sz="2400">
                <a:solidFill>
                  <a:srgbClr val="3EADA7"/>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cxnSp>
        <p:nvCxnSpPr>
          <p:cNvPr id="143" name="Google Shape;143;p16"/>
          <p:cNvCxnSpPr/>
          <p:nvPr/>
        </p:nvCxnSpPr>
        <p:spPr>
          <a:xfrm>
            <a:off x="645450" y="1545772"/>
            <a:ext cx="2948700" cy="0"/>
          </a:xfrm>
          <a:prstGeom prst="straightConnector1">
            <a:avLst/>
          </a:prstGeom>
          <a:noFill/>
          <a:ln cap="flat" cmpd="sng" w="9525">
            <a:solidFill>
              <a:srgbClr val="3DACA7"/>
            </a:solidFill>
            <a:prstDash val="solid"/>
            <a:round/>
            <a:headEnd len="sm" w="sm" type="none"/>
            <a:tailEnd len="sm" w="sm" type="none"/>
          </a:ln>
        </p:spPr>
      </p:cxnSp>
      <p:pic>
        <p:nvPicPr>
          <p:cNvPr id="144" name="Google Shape;144;p16"/>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Picture with Caption">
  <p:cSld name="1_Picture with Caption">
    <p:spTree>
      <p:nvGrpSpPr>
        <p:cNvPr id="145" name="Shape 145"/>
        <p:cNvGrpSpPr/>
        <p:nvPr/>
      </p:nvGrpSpPr>
      <p:grpSpPr>
        <a:xfrm>
          <a:off x="0" y="0"/>
          <a:ext cx="0" cy="0"/>
          <a:chOff x="0" y="0"/>
          <a:chExt cx="0" cy="0"/>
        </a:xfrm>
      </p:grpSpPr>
      <p:pic>
        <p:nvPicPr>
          <p:cNvPr id="146" name="Google Shape;146;p17"/>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47" name="Google Shape;147;p17"/>
          <p:cNvSpPr/>
          <p:nvPr>
            <p:ph idx="2" type="pic"/>
          </p:nvPr>
        </p:nvSpPr>
        <p:spPr>
          <a:xfrm>
            <a:off x="3886200" y="742950"/>
            <a:ext cx="4629300" cy="3657600"/>
          </a:xfrm>
          <a:prstGeom prst="rect">
            <a:avLst/>
          </a:prstGeom>
          <a:noFill/>
          <a:ln>
            <a:noFill/>
          </a:ln>
        </p:spPr>
      </p:sp>
      <p:sp>
        <p:nvSpPr>
          <p:cNvPr id="148" name="Google Shape;148;p17"/>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49" name="Google Shape;149;p17"/>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50" name="Google Shape;150;p17"/>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17"/>
          <p:cNvSpPr txBox="1"/>
          <p:nvPr>
            <p:ph idx="1" type="body"/>
          </p:nvPr>
        </p:nvSpPr>
        <p:spPr>
          <a:xfrm>
            <a:off x="630936" y="1643745"/>
            <a:ext cx="2948700" cy="27567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900"/>
              <a:buNone/>
              <a:defRPr sz="900"/>
            </a:lvl2pPr>
            <a:lvl3pPr indent="-228600" lvl="2" marL="1371600" algn="l">
              <a:lnSpc>
                <a:spcPct val="90000"/>
              </a:lnSpc>
              <a:spcBef>
                <a:spcPts val="400"/>
              </a:spcBef>
              <a:spcAft>
                <a:spcPts val="0"/>
              </a:spcAft>
              <a:buClr>
                <a:schemeClr val="dk1"/>
              </a:buClr>
              <a:buSzPts val="800"/>
              <a:buNone/>
              <a:defRPr sz="800"/>
            </a:lvl3pPr>
            <a:lvl4pPr indent="-228600" lvl="3" marL="1828800" algn="l">
              <a:lnSpc>
                <a:spcPct val="90000"/>
              </a:lnSpc>
              <a:spcBef>
                <a:spcPts val="400"/>
              </a:spcBef>
              <a:spcAft>
                <a:spcPts val="0"/>
              </a:spcAft>
              <a:buClr>
                <a:schemeClr val="dk1"/>
              </a:buClr>
              <a:buSzPts val="700"/>
              <a:buNone/>
              <a:defRPr sz="700"/>
            </a:lvl4pPr>
            <a:lvl5pPr indent="-228600" lvl="4" marL="2286000" algn="l">
              <a:lnSpc>
                <a:spcPct val="90000"/>
              </a:lnSpc>
              <a:spcBef>
                <a:spcPts val="400"/>
              </a:spcBef>
              <a:spcAft>
                <a:spcPts val="0"/>
              </a:spcAft>
              <a:buClr>
                <a:schemeClr val="dk1"/>
              </a:buClr>
              <a:buSzPts val="700"/>
              <a:buNone/>
              <a:defRPr sz="700"/>
            </a:lvl5pPr>
            <a:lvl6pPr indent="-228600" lvl="5" marL="2743200" algn="l">
              <a:lnSpc>
                <a:spcPct val="100000"/>
              </a:lnSpc>
              <a:spcBef>
                <a:spcPts val="100"/>
              </a:spcBef>
              <a:spcAft>
                <a:spcPts val="0"/>
              </a:spcAft>
              <a:buClr>
                <a:schemeClr val="dk1"/>
              </a:buClr>
              <a:buSzPts val="700"/>
              <a:buNone/>
              <a:defRPr sz="700"/>
            </a:lvl6pPr>
            <a:lvl7pPr indent="-228600" lvl="6" marL="3200400" algn="l">
              <a:lnSpc>
                <a:spcPct val="100000"/>
              </a:lnSpc>
              <a:spcBef>
                <a:spcPts val="100"/>
              </a:spcBef>
              <a:spcAft>
                <a:spcPts val="0"/>
              </a:spcAft>
              <a:buClr>
                <a:schemeClr val="dk1"/>
              </a:buClr>
              <a:buSzPts val="700"/>
              <a:buNone/>
              <a:defRPr sz="700"/>
            </a:lvl7pPr>
            <a:lvl8pPr indent="-228600" lvl="7" marL="3657600" algn="l">
              <a:lnSpc>
                <a:spcPct val="100000"/>
              </a:lnSpc>
              <a:spcBef>
                <a:spcPts val="100"/>
              </a:spcBef>
              <a:spcAft>
                <a:spcPts val="0"/>
              </a:spcAft>
              <a:buClr>
                <a:schemeClr val="dk1"/>
              </a:buClr>
              <a:buSzPts val="700"/>
              <a:buNone/>
              <a:defRPr sz="700"/>
            </a:lvl8pPr>
            <a:lvl9pPr indent="-228600" lvl="8" marL="4114800" algn="l">
              <a:lnSpc>
                <a:spcPct val="100000"/>
              </a:lnSpc>
              <a:spcBef>
                <a:spcPts val="100"/>
              </a:spcBef>
              <a:spcAft>
                <a:spcPts val="0"/>
              </a:spcAft>
              <a:buClr>
                <a:schemeClr val="dk1"/>
              </a:buClr>
              <a:buSzPts val="700"/>
              <a:buNone/>
              <a:defRPr sz="700"/>
            </a:lvl9pPr>
          </a:lstStyle>
          <a:p/>
        </p:txBody>
      </p:sp>
      <p:sp>
        <p:nvSpPr>
          <p:cNvPr id="152" name="Google Shape;152;p17"/>
          <p:cNvSpPr txBox="1"/>
          <p:nvPr>
            <p:ph type="title"/>
          </p:nvPr>
        </p:nvSpPr>
        <p:spPr>
          <a:xfrm>
            <a:off x="630936" y="342900"/>
            <a:ext cx="2948700" cy="11157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rgbClr val="3EADA7"/>
              </a:buClr>
              <a:buSzPts val="2400"/>
              <a:buFont typeface="Quattrocento Sans"/>
              <a:buNone/>
              <a:defRPr b="0" sz="2400">
                <a:solidFill>
                  <a:srgbClr val="3EADA7"/>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cxnSp>
        <p:nvCxnSpPr>
          <p:cNvPr id="153" name="Google Shape;153;p17"/>
          <p:cNvCxnSpPr/>
          <p:nvPr/>
        </p:nvCxnSpPr>
        <p:spPr>
          <a:xfrm>
            <a:off x="645450" y="1545772"/>
            <a:ext cx="2948700" cy="0"/>
          </a:xfrm>
          <a:prstGeom prst="straightConnector1">
            <a:avLst/>
          </a:prstGeom>
          <a:noFill/>
          <a:ln cap="flat" cmpd="sng" w="9525">
            <a:solidFill>
              <a:srgbClr val="3DACA7"/>
            </a:solidFill>
            <a:prstDash val="solid"/>
            <a:round/>
            <a:headEnd len="sm" w="sm" type="none"/>
            <a:tailEnd len="sm" w="sm" type="none"/>
          </a:ln>
        </p:spPr>
      </p:cxnSp>
      <p:pic>
        <p:nvPicPr>
          <p:cNvPr id="154" name="Google Shape;154;p17"/>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Vertical Text">
  <p:cSld name="1_Title and Vertical Text">
    <p:spTree>
      <p:nvGrpSpPr>
        <p:cNvPr id="155" name="Shape 155"/>
        <p:cNvGrpSpPr/>
        <p:nvPr/>
      </p:nvGrpSpPr>
      <p:grpSpPr>
        <a:xfrm>
          <a:off x="0" y="0"/>
          <a:ext cx="0" cy="0"/>
          <a:chOff x="0" y="0"/>
          <a:chExt cx="0" cy="0"/>
        </a:xfrm>
      </p:grpSpPr>
      <p:pic>
        <p:nvPicPr>
          <p:cNvPr id="156" name="Google Shape;156;p18"/>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157" name="Google Shape;157;p18"/>
          <p:cNvSpPr txBox="1"/>
          <p:nvPr>
            <p:ph idx="1" type="body"/>
          </p:nvPr>
        </p:nvSpPr>
        <p:spPr>
          <a:xfrm rot="5400000">
            <a:off x="2786946" y="-1122314"/>
            <a:ext cx="3575400" cy="78918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158" name="Google Shape;158;p18"/>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59" name="Google Shape;159;p1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60" name="Google Shape;160;p18"/>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161" name="Google Shape;161;p18"/>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rgbClr val="3EADA7"/>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cxnSp>
        <p:nvCxnSpPr>
          <p:cNvPr id="162" name="Google Shape;162;p18"/>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163" name="Google Shape;163;p18"/>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1" type="twoObj">
  <p:cSld name="TWO_OBJECTS">
    <p:spTree>
      <p:nvGrpSpPr>
        <p:cNvPr id="164" name="Shape 164"/>
        <p:cNvGrpSpPr/>
        <p:nvPr/>
      </p:nvGrpSpPr>
      <p:grpSpPr>
        <a:xfrm>
          <a:off x="0" y="0"/>
          <a:ext cx="0" cy="0"/>
          <a:chOff x="0" y="0"/>
          <a:chExt cx="0" cy="0"/>
        </a:xfrm>
      </p:grpSpPr>
      <p:sp>
        <p:nvSpPr>
          <p:cNvPr id="165" name="Google Shape;165;p19"/>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66" name="Google Shape;166;p19"/>
          <p:cNvSpPr txBox="1"/>
          <p:nvPr>
            <p:ph idx="1" type="body"/>
          </p:nvPr>
        </p:nvSpPr>
        <p:spPr>
          <a:xfrm>
            <a:off x="628650" y="1369219"/>
            <a:ext cx="3886200" cy="3263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7" name="Google Shape;167;p19"/>
          <p:cNvSpPr txBox="1"/>
          <p:nvPr>
            <p:ph idx="2" type="body"/>
          </p:nvPr>
        </p:nvSpPr>
        <p:spPr>
          <a:xfrm>
            <a:off x="4629150" y="1369219"/>
            <a:ext cx="3886200" cy="3263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8" name="Google Shape;168;p19"/>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69" name="Google Shape;169;p19"/>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70" name="Google Shape;170;p1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 name="Shape 19"/>
        <p:cNvGrpSpPr/>
        <p:nvPr/>
      </p:nvGrpSpPr>
      <p:grpSpPr>
        <a:xfrm>
          <a:off x="0" y="0"/>
          <a:ext cx="0" cy="0"/>
          <a:chOff x="0" y="0"/>
          <a:chExt cx="0" cy="0"/>
        </a:xfrm>
      </p:grpSpPr>
      <p:pic>
        <p:nvPicPr>
          <p:cNvPr id="20" name="Google Shape;20;p3"/>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21" name="Google Shape;21;p3"/>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rgbClr val="3EADA7"/>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2" name="Google Shape;22;p3"/>
          <p:cNvSpPr txBox="1"/>
          <p:nvPr>
            <p:ph idx="1" type="body"/>
          </p:nvPr>
        </p:nvSpPr>
        <p:spPr>
          <a:xfrm>
            <a:off x="633845" y="1035887"/>
            <a:ext cx="7886700" cy="3599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23" name="Google Shape;23;p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4" name="Google Shape;24;p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5" name="Google Shape;25;p3"/>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cxnSp>
        <p:nvCxnSpPr>
          <p:cNvPr id="26" name="Google Shape;26;p3"/>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27" name="Google Shape;27;p3"/>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28" name="Shape 28"/>
        <p:cNvGrpSpPr/>
        <p:nvPr/>
      </p:nvGrpSpPr>
      <p:grpSpPr>
        <a:xfrm>
          <a:off x="0" y="0"/>
          <a:ext cx="0" cy="0"/>
          <a:chOff x="0" y="0"/>
          <a:chExt cx="0" cy="0"/>
        </a:xfrm>
      </p:grpSpPr>
      <p:pic>
        <p:nvPicPr>
          <p:cNvPr id="29" name="Google Shape;29;p4"/>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30" name="Google Shape;30;p4"/>
          <p:cNvSpPr txBox="1"/>
          <p:nvPr>
            <p:ph idx="1" type="body"/>
          </p:nvPr>
        </p:nvSpPr>
        <p:spPr>
          <a:xfrm>
            <a:off x="633845" y="1035886"/>
            <a:ext cx="3867000" cy="619200"/>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100000"/>
              </a:lnSpc>
              <a:spcBef>
                <a:spcPts val="200"/>
              </a:spcBef>
              <a:spcAft>
                <a:spcPts val="0"/>
              </a:spcAft>
              <a:buClr>
                <a:schemeClr val="dk1"/>
              </a:buClr>
              <a:buSzPts val="1200"/>
              <a:buNone/>
              <a:defRPr b="1" sz="1200"/>
            </a:lvl6pPr>
            <a:lvl7pPr indent="-228600" lvl="6" marL="3200400" algn="l">
              <a:lnSpc>
                <a:spcPct val="100000"/>
              </a:lnSpc>
              <a:spcBef>
                <a:spcPts val="200"/>
              </a:spcBef>
              <a:spcAft>
                <a:spcPts val="0"/>
              </a:spcAft>
              <a:buClr>
                <a:schemeClr val="dk1"/>
              </a:buClr>
              <a:buSzPts val="1200"/>
              <a:buNone/>
              <a:defRPr b="1" sz="1200"/>
            </a:lvl7pPr>
            <a:lvl8pPr indent="-228600" lvl="7" marL="3657600" algn="l">
              <a:lnSpc>
                <a:spcPct val="100000"/>
              </a:lnSpc>
              <a:spcBef>
                <a:spcPts val="200"/>
              </a:spcBef>
              <a:spcAft>
                <a:spcPts val="0"/>
              </a:spcAft>
              <a:buClr>
                <a:schemeClr val="dk1"/>
              </a:buClr>
              <a:buSzPts val="1200"/>
              <a:buNone/>
              <a:defRPr b="1" sz="1200"/>
            </a:lvl8pPr>
            <a:lvl9pPr indent="-228600" lvl="8" marL="4114800" algn="l">
              <a:lnSpc>
                <a:spcPct val="100000"/>
              </a:lnSpc>
              <a:spcBef>
                <a:spcPts val="200"/>
              </a:spcBef>
              <a:spcAft>
                <a:spcPts val="0"/>
              </a:spcAft>
              <a:buClr>
                <a:schemeClr val="dk1"/>
              </a:buClr>
              <a:buSzPts val="1200"/>
              <a:buNone/>
              <a:defRPr b="1" sz="1200"/>
            </a:lvl9pPr>
          </a:lstStyle>
          <a:p/>
        </p:txBody>
      </p:sp>
      <p:sp>
        <p:nvSpPr>
          <p:cNvPr id="31" name="Google Shape;31;p4"/>
          <p:cNvSpPr txBox="1"/>
          <p:nvPr>
            <p:ph idx="2" type="body"/>
          </p:nvPr>
        </p:nvSpPr>
        <p:spPr>
          <a:xfrm>
            <a:off x="633845" y="1655160"/>
            <a:ext cx="3867000" cy="29859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32" name="Google Shape;32;p4"/>
          <p:cNvSpPr txBox="1"/>
          <p:nvPr>
            <p:ph idx="3" type="body"/>
          </p:nvPr>
        </p:nvSpPr>
        <p:spPr>
          <a:xfrm>
            <a:off x="4629150" y="1035887"/>
            <a:ext cx="3886200" cy="619200"/>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100000"/>
              </a:lnSpc>
              <a:spcBef>
                <a:spcPts val="200"/>
              </a:spcBef>
              <a:spcAft>
                <a:spcPts val="0"/>
              </a:spcAft>
              <a:buClr>
                <a:schemeClr val="dk1"/>
              </a:buClr>
              <a:buSzPts val="1200"/>
              <a:buNone/>
              <a:defRPr b="1" sz="1200"/>
            </a:lvl6pPr>
            <a:lvl7pPr indent="-228600" lvl="6" marL="3200400" algn="l">
              <a:lnSpc>
                <a:spcPct val="100000"/>
              </a:lnSpc>
              <a:spcBef>
                <a:spcPts val="200"/>
              </a:spcBef>
              <a:spcAft>
                <a:spcPts val="0"/>
              </a:spcAft>
              <a:buClr>
                <a:schemeClr val="dk1"/>
              </a:buClr>
              <a:buSzPts val="1200"/>
              <a:buNone/>
              <a:defRPr b="1" sz="1200"/>
            </a:lvl7pPr>
            <a:lvl8pPr indent="-228600" lvl="7" marL="3657600" algn="l">
              <a:lnSpc>
                <a:spcPct val="100000"/>
              </a:lnSpc>
              <a:spcBef>
                <a:spcPts val="200"/>
              </a:spcBef>
              <a:spcAft>
                <a:spcPts val="0"/>
              </a:spcAft>
              <a:buClr>
                <a:schemeClr val="dk1"/>
              </a:buClr>
              <a:buSzPts val="1200"/>
              <a:buNone/>
              <a:defRPr b="1" sz="1200"/>
            </a:lvl8pPr>
            <a:lvl9pPr indent="-228600" lvl="8" marL="4114800" algn="l">
              <a:lnSpc>
                <a:spcPct val="100000"/>
              </a:lnSpc>
              <a:spcBef>
                <a:spcPts val="200"/>
              </a:spcBef>
              <a:spcAft>
                <a:spcPts val="0"/>
              </a:spcAft>
              <a:buClr>
                <a:schemeClr val="dk1"/>
              </a:buClr>
              <a:buSzPts val="1200"/>
              <a:buNone/>
              <a:defRPr b="1" sz="1200"/>
            </a:lvl9pPr>
          </a:lstStyle>
          <a:p/>
        </p:txBody>
      </p:sp>
      <p:sp>
        <p:nvSpPr>
          <p:cNvPr id="33" name="Google Shape;33;p4"/>
          <p:cNvSpPr txBox="1"/>
          <p:nvPr>
            <p:ph idx="4" type="body"/>
          </p:nvPr>
        </p:nvSpPr>
        <p:spPr>
          <a:xfrm>
            <a:off x="4629150" y="1655160"/>
            <a:ext cx="3886200" cy="29859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34" name="Google Shape;34;p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5" name="Google Shape;35;p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6" name="Google Shape;36;p4"/>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37" name="Google Shape;37;p4"/>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rgbClr val="3EADA7"/>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cxnSp>
        <p:nvCxnSpPr>
          <p:cNvPr id="38" name="Google Shape;38;p4"/>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39" name="Google Shape;39;p4"/>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pic>
        <p:nvPicPr>
          <p:cNvPr id="41" name="Google Shape;41;p5"/>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42" name="Google Shape;42;p5"/>
          <p:cNvSpPr txBox="1"/>
          <p:nvPr>
            <p:ph type="title"/>
          </p:nvPr>
        </p:nvSpPr>
        <p:spPr>
          <a:xfrm>
            <a:off x="623888" y="1284317"/>
            <a:ext cx="7886700" cy="21384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rgbClr val="3EADA7"/>
              </a:buClr>
              <a:buSzPts val="4500"/>
              <a:buFont typeface="Quattrocento Sans"/>
              <a:buNone/>
              <a:defRPr b="0"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3" name="Google Shape;43;p5"/>
          <p:cNvSpPr txBox="1"/>
          <p:nvPr>
            <p:ph idx="1" type="body"/>
          </p:nvPr>
        </p:nvSpPr>
        <p:spPr>
          <a:xfrm>
            <a:off x="623888" y="3414475"/>
            <a:ext cx="7886700" cy="11253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rgbClr val="3F3F3F"/>
              </a:buClr>
              <a:buSzPts val="1800"/>
              <a:buNone/>
              <a:defRPr sz="1800">
                <a:solidFill>
                  <a:srgbClr val="3F3F3F"/>
                </a:solidFill>
              </a:defRPr>
            </a:lvl1pPr>
            <a:lvl2pPr indent="-228600" lvl="1" marL="914400" algn="l">
              <a:lnSpc>
                <a:spcPct val="90000"/>
              </a:lnSpc>
              <a:spcBef>
                <a:spcPts val="400"/>
              </a:spcBef>
              <a:spcAft>
                <a:spcPts val="0"/>
              </a:spcAft>
              <a:buClr>
                <a:srgbClr val="888888"/>
              </a:buClr>
              <a:buSzPts val="1400"/>
              <a:buNone/>
              <a:defRPr sz="1400">
                <a:solidFill>
                  <a:srgbClr val="888888"/>
                </a:solidFill>
              </a:defRPr>
            </a:lvl2pPr>
            <a:lvl3pPr indent="-228600" lvl="2" marL="1371600" algn="l">
              <a:lnSpc>
                <a:spcPct val="90000"/>
              </a:lnSpc>
              <a:spcBef>
                <a:spcPts val="400"/>
              </a:spcBef>
              <a:spcAft>
                <a:spcPts val="0"/>
              </a:spcAft>
              <a:buClr>
                <a:srgbClr val="888888"/>
              </a:buClr>
              <a:buSzPts val="1200"/>
              <a:buNone/>
              <a:defRPr sz="1200">
                <a:solidFill>
                  <a:srgbClr val="888888"/>
                </a:solidFill>
              </a:defRPr>
            </a:lvl3pPr>
            <a:lvl4pPr indent="-228600" lvl="3" marL="1828800" algn="l">
              <a:lnSpc>
                <a:spcPct val="90000"/>
              </a:lnSpc>
              <a:spcBef>
                <a:spcPts val="400"/>
              </a:spcBef>
              <a:spcAft>
                <a:spcPts val="0"/>
              </a:spcAft>
              <a:buClr>
                <a:srgbClr val="888888"/>
              </a:buClr>
              <a:buSzPts val="1100"/>
              <a:buNone/>
              <a:defRPr sz="1100">
                <a:solidFill>
                  <a:srgbClr val="888888"/>
                </a:solidFill>
              </a:defRPr>
            </a:lvl4pPr>
            <a:lvl5pPr indent="-228600" lvl="4" marL="2286000" algn="l">
              <a:lnSpc>
                <a:spcPct val="90000"/>
              </a:lnSpc>
              <a:spcBef>
                <a:spcPts val="400"/>
              </a:spcBef>
              <a:spcAft>
                <a:spcPts val="0"/>
              </a:spcAft>
              <a:buClr>
                <a:srgbClr val="888888"/>
              </a:buClr>
              <a:buSzPts val="1100"/>
              <a:buNone/>
              <a:defRPr sz="1100">
                <a:solidFill>
                  <a:srgbClr val="888888"/>
                </a:solidFill>
              </a:defRPr>
            </a:lvl5pPr>
            <a:lvl6pPr indent="-228600" lvl="5" marL="2743200" algn="l">
              <a:lnSpc>
                <a:spcPct val="100000"/>
              </a:lnSpc>
              <a:spcBef>
                <a:spcPts val="200"/>
              </a:spcBef>
              <a:spcAft>
                <a:spcPts val="0"/>
              </a:spcAft>
              <a:buClr>
                <a:srgbClr val="888888"/>
              </a:buClr>
              <a:buSzPts val="1100"/>
              <a:buNone/>
              <a:defRPr sz="1100">
                <a:solidFill>
                  <a:srgbClr val="888888"/>
                </a:solidFill>
              </a:defRPr>
            </a:lvl6pPr>
            <a:lvl7pPr indent="-228600" lvl="6" marL="3200400" algn="l">
              <a:lnSpc>
                <a:spcPct val="100000"/>
              </a:lnSpc>
              <a:spcBef>
                <a:spcPts val="200"/>
              </a:spcBef>
              <a:spcAft>
                <a:spcPts val="0"/>
              </a:spcAft>
              <a:buClr>
                <a:srgbClr val="888888"/>
              </a:buClr>
              <a:buSzPts val="1100"/>
              <a:buNone/>
              <a:defRPr sz="1100">
                <a:solidFill>
                  <a:srgbClr val="888888"/>
                </a:solidFill>
              </a:defRPr>
            </a:lvl7pPr>
            <a:lvl8pPr indent="-228600" lvl="7" marL="3657600" algn="l">
              <a:lnSpc>
                <a:spcPct val="100000"/>
              </a:lnSpc>
              <a:spcBef>
                <a:spcPts val="200"/>
              </a:spcBef>
              <a:spcAft>
                <a:spcPts val="0"/>
              </a:spcAft>
              <a:buClr>
                <a:srgbClr val="888888"/>
              </a:buClr>
              <a:buSzPts val="1100"/>
              <a:buNone/>
              <a:defRPr sz="1100">
                <a:solidFill>
                  <a:srgbClr val="888888"/>
                </a:solidFill>
              </a:defRPr>
            </a:lvl8pPr>
            <a:lvl9pPr indent="-228600" lvl="8" marL="4114800" algn="l">
              <a:lnSpc>
                <a:spcPct val="100000"/>
              </a:lnSpc>
              <a:spcBef>
                <a:spcPts val="200"/>
              </a:spcBef>
              <a:spcAft>
                <a:spcPts val="0"/>
              </a:spcAft>
              <a:buClr>
                <a:srgbClr val="888888"/>
              </a:buClr>
              <a:buSzPts val="1100"/>
              <a:buNone/>
              <a:defRPr sz="1100">
                <a:solidFill>
                  <a:srgbClr val="888888"/>
                </a:solidFill>
              </a:defRPr>
            </a:lvl9pPr>
          </a:lstStyle>
          <a:p/>
        </p:txBody>
      </p:sp>
      <p:sp>
        <p:nvSpPr>
          <p:cNvPr id="44" name="Google Shape;44;p5"/>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5" name="Google Shape;45;p5"/>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6" name="Google Shape;46;p5"/>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47" name="Shape 47"/>
        <p:cNvGrpSpPr/>
        <p:nvPr/>
      </p:nvGrpSpPr>
      <p:grpSpPr>
        <a:xfrm>
          <a:off x="0" y="0"/>
          <a:ext cx="0" cy="0"/>
          <a:chOff x="0" y="0"/>
          <a:chExt cx="0" cy="0"/>
        </a:xfrm>
      </p:grpSpPr>
      <p:pic>
        <p:nvPicPr>
          <p:cNvPr id="48" name="Google Shape;48;p6"/>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49" name="Google Shape;49;p6"/>
          <p:cNvSpPr txBox="1"/>
          <p:nvPr>
            <p:ph idx="1" type="body"/>
          </p:nvPr>
        </p:nvSpPr>
        <p:spPr>
          <a:xfrm>
            <a:off x="633845" y="1035887"/>
            <a:ext cx="3886200" cy="3599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50" name="Google Shape;50;p6"/>
          <p:cNvSpPr txBox="1"/>
          <p:nvPr>
            <p:ph idx="2" type="body"/>
          </p:nvPr>
        </p:nvSpPr>
        <p:spPr>
          <a:xfrm>
            <a:off x="4629150" y="1035887"/>
            <a:ext cx="3886200" cy="3599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51" name="Google Shape;51;p6"/>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2" name="Google Shape;52;p6"/>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3" name="Google Shape;53;p6"/>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54" name="Google Shape;54;p6"/>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rgbClr val="3EADA7"/>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cxnSp>
        <p:nvCxnSpPr>
          <p:cNvPr id="55" name="Google Shape;55;p6"/>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56" name="Google Shape;56;p6"/>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57" name="Shape 57"/>
        <p:cNvGrpSpPr/>
        <p:nvPr/>
      </p:nvGrpSpPr>
      <p:grpSpPr>
        <a:xfrm>
          <a:off x="0" y="0"/>
          <a:ext cx="0" cy="0"/>
          <a:chOff x="0" y="0"/>
          <a:chExt cx="0" cy="0"/>
        </a:xfrm>
      </p:grpSpPr>
      <p:pic>
        <p:nvPicPr>
          <p:cNvPr id="58" name="Google Shape;58;p7"/>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59" name="Google Shape;59;p7"/>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0" name="Google Shape;60;p7"/>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1" name="Google Shape;61;p7"/>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62" name="Google Shape;62;p7"/>
          <p:cNvSpPr txBox="1"/>
          <p:nvPr>
            <p:ph type="title"/>
          </p:nvPr>
        </p:nvSpPr>
        <p:spPr>
          <a:xfrm>
            <a:off x="633845" y="274320"/>
            <a:ext cx="7084200" cy="6195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rgbClr val="3EADA7"/>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cxnSp>
        <p:nvCxnSpPr>
          <p:cNvPr id="63" name="Google Shape;63;p7"/>
          <p:cNvCxnSpPr/>
          <p:nvPr/>
        </p:nvCxnSpPr>
        <p:spPr>
          <a:xfrm>
            <a:off x="633845" y="893949"/>
            <a:ext cx="7886700" cy="0"/>
          </a:xfrm>
          <a:prstGeom prst="straightConnector1">
            <a:avLst/>
          </a:prstGeom>
          <a:noFill/>
          <a:ln cap="flat" cmpd="sng" w="9525">
            <a:solidFill>
              <a:srgbClr val="3DACA7"/>
            </a:solidFill>
            <a:prstDash val="solid"/>
            <a:round/>
            <a:headEnd len="sm" w="sm" type="none"/>
            <a:tailEnd len="sm" w="sm" type="none"/>
          </a:ln>
        </p:spPr>
      </p:cxnSp>
      <p:pic>
        <p:nvPicPr>
          <p:cNvPr id="64" name="Google Shape;64;p7"/>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5" name="Shape 65"/>
        <p:cNvGrpSpPr/>
        <p:nvPr/>
      </p:nvGrpSpPr>
      <p:grpSpPr>
        <a:xfrm>
          <a:off x="0" y="0"/>
          <a:ext cx="0" cy="0"/>
          <a:chOff x="0" y="0"/>
          <a:chExt cx="0" cy="0"/>
        </a:xfrm>
      </p:grpSpPr>
      <p:sp>
        <p:nvSpPr>
          <p:cNvPr id="66" name="Google Shape;66;p8"/>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7" name="Google Shape;67;p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8" name="Google Shape;68;p8"/>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9" name="Shape 69"/>
        <p:cNvGrpSpPr/>
        <p:nvPr/>
      </p:nvGrpSpPr>
      <p:grpSpPr>
        <a:xfrm>
          <a:off x="0" y="0"/>
          <a:ext cx="0" cy="0"/>
          <a:chOff x="0" y="0"/>
          <a:chExt cx="0" cy="0"/>
        </a:xfrm>
      </p:grpSpPr>
      <p:pic>
        <p:nvPicPr>
          <p:cNvPr id="70" name="Google Shape;70;p9"/>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71" name="Google Shape;71;p9"/>
          <p:cNvSpPr txBox="1"/>
          <p:nvPr>
            <p:ph type="title"/>
          </p:nvPr>
        </p:nvSpPr>
        <p:spPr>
          <a:xfrm>
            <a:off x="630936" y="342900"/>
            <a:ext cx="2948700" cy="12003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rgbClr val="3EADA7"/>
              </a:buClr>
              <a:buSzPts val="2400"/>
              <a:buFont typeface="Quattrocento Sans"/>
              <a:buNone/>
              <a:defRPr b="0"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2" name="Google Shape;72;p9"/>
          <p:cNvSpPr txBox="1"/>
          <p:nvPr>
            <p:ph idx="1" type="body"/>
          </p:nvPr>
        </p:nvSpPr>
        <p:spPr>
          <a:xfrm>
            <a:off x="3886200" y="742950"/>
            <a:ext cx="4629300" cy="3657600"/>
          </a:xfrm>
          <a:prstGeom prst="rect">
            <a:avLst/>
          </a:prstGeom>
          <a:noFill/>
          <a:ln>
            <a:noFill/>
          </a:ln>
        </p:spPr>
        <p:txBody>
          <a:bodyPr anchorCtr="0" anchor="t" bIns="34275" lIns="68575" spcFirstLastPara="1" rIns="68575" wrap="square" tIns="34275">
            <a:no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100000"/>
              </a:lnSpc>
              <a:spcBef>
                <a:spcPts val="300"/>
              </a:spcBef>
              <a:spcAft>
                <a:spcPts val="0"/>
              </a:spcAft>
              <a:buClr>
                <a:schemeClr val="dk1"/>
              </a:buClr>
              <a:buSzPts val="1500"/>
              <a:buChar char="⚫"/>
              <a:defRPr sz="1500"/>
            </a:lvl6pPr>
            <a:lvl7pPr indent="-323850" lvl="6" marL="3200400" algn="l">
              <a:lnSpc>
                <a:spcPct val="100000"/>
              </a:lnSpc>
              <a:spcBef>
                <a:spcPts val="300"/>
              </a:spcBef>
              <a:spcAft>
                <a:spcPts val="0"/>
              </a:spcAft>
              <a:buClr>
                <a:schemeClr val="dk1"/>
              </a:buClr>
              <a:buSzPts val="1500"/>
              <a:buChar char="⚫"/>
              <a:defRPr sz="1500"/>
            </a:lvl7pPr>
            <a:lvl8pPr indent="-323850" lvl="7" marL="3657600" algn="l">
              <a:lnSpc>
                <a:spcPct val="100000"/>
              </a:lnSpc>
              <a:spcBef>
                <a:spcPts val="300"/>
              </a:spcBef>
              <a:spcAft>
                <a:spcPts val="0"/>
              </a:spcAft>
              <a:buClr>
                <a:schemeClr val="dk1"/>
              </a:buClr>
              <a:buSzPts val="1500"/>
              <a:buChar char="⚫"/>
              <a:defRPr sz="1500"/>
            </a:lvl8pPr>
            <a:lvl9pPr indent="-323850" lvl="8" marL="4114800" algn="l">
              <a:lnSpc>
                <a:spcPct val="100000"/>
              </a:lnSpc>
              <a:spcBef>
                <a:spcPts val="300"/>
              </a:spcBef>
              <a:spcAft>
                <a:spcPts val="0"/>
              </a:spcAft>
              <a:buClr>
                <a:schemeClr val="dk1"/>
              </a:buClr>
              <a:buSzPts val="1500"/>
              <a:buChar char="⚫"/>
              <a:defRPr sz="1500"/>
            </a:lvl9pPr>
          </a:lstStyle>
          <a:p/>
        </p:txBody>
      </p:sp>
      <p:sp>
        <p:nvSpPr>
          <p:cNvPr id="73" name="Google Shape;73;p9"/>
          <p:cNvSpPr txBox="1"/>
          <p:nvPr>
            <p:ph idx="2" type="body"/>
          </p:nvPr>
        </p:nvSpPr>
        <p:spPr>
          <a:xfrm>
            <a:off x="630936" y="1543049"/>
            <a:ext cx="2948700" cy="28575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900"/>
              <a:buNone/>
              <a:defRPr sz="900"/>
            </a:lvl2pPr>
            <a:lvl3pPr indent="-228600" lvl="2" marL="1371600" algn="l">
              <a:lnSpc>
                <a:spcPct val="90000"/>
              </a:lnSpc>
              <a:spcBef>
                <a:spcPts val="400"/>
              </a:spcBef>
              <a:spcAft>
                <a:spcPts val="0"/>
              </a:spcAft>
              <a:buClr>
                <a:schemeClr val="dk1"/>
              </a:buClr>
              <a:buSzPts val="800"/>
              <a:buNone/>
              <a:defRPr sz="800"/>
            </a:lvl3pPr>
            <a:lvl4pPr indent="-228600" lvl="3" marL="1828800" algn="l">
              <a:lnSpc>
                <a:spcPct val="90000"/>
              </a:lnSpc>
              <a:spcBef>
                <a:spcPts val="400"/>
              </a:spcBef>
              <a:spcAft>
                <a:spcPts val="0"/>
              </a:spcAft>
              <a:buClr>
                <a:schemeClr val="dk1"/>
              </a:buClr>
              <a:buSzPts val="700"/>
              <a:buNone/>
              <a:defRPr sz="700"/>
            </a:lvl4pPr>
            <a:lvl5pPr indent="-228600" lvl="4" marL="2286000" algn="l">
              <a:lnSpc>
                <a:spcPct val="90000"/>
              </a:lnSpc>
              <a:spcBef>
                <a:spcPts val="400"/>
              </a:spcBef>
              <a:spcAft>
                <a:spcPts val="0"/>
              </a:spcAft>
              <a:buClr>
                <a:schemeClr val="dk1"/>
              </a:buClr>
              <a:buSzPts val="700"/>
              <a:buNone/>
              <a:defRPr sz="700"/>
            </a:lvl5pPr>
            <a:lvl6pPr indent="-228600" lvl="5" marL="2743200" algn="l">
              <a:lnSpc>
                <a:spcPct val="100000"/>
              </a:lnSpc>
              <a:spcBef>
                <a:spcPts val="100"/>
              </a:spcBef>
              <a:spcAft>
                <a:spcPts val="0"/>
              </a:spcAft>
              <a:buClr>
                <a:schemeClr val="dk1"/>
              </a:buClr>
              <a:buSzPts val="700"/>
              <a:buNone/>
              <a:defRPr sz="700"/>
            </a:lvl6pPr>
            <a:lvl7pPr indent="-228600" lvl="6" marL="3200400" algn="l">
              <a:lnSpc>
                <a:spcPct val="100000"/>
              </a:lnSpc>
              <a:spcBef>
                <a:spcPts val="100"/>
              </a:spcBef>
              <a:spcAft>
                <a:spcPts val="0"/>
              </a:spcAft>
              <a:buClr>
                <a:schemeClr val="dk1"/>
              </a:buClr>
              <a:buSzPts val="700"/>
              <a:buNone/>
              <a:defRPr sz="700"/>
            </a:lvl7pPr>
            <a:lvl8pPr indent="-228600" lvl="7" marL="3657600" algn="l">
              <a:lnSpc>
                <a:spcPct val="100000"/>
              </a:lnSpc>
              <a:spcBef>
                <a:spcPts val="100"/>
              </a:spcBef>
              <a:spcAft>
                <a:spcPts val="0"/>
              </a:spcAft>
              <a:buClr>
                <a:schemeClr val="dk1"/>
              </a:buClr>
              <a:buSzPts val="700"/>
              <a:buNone/>
              <a:defRPr sz="700"/>
            </a:lvl8pPr>
            <a:lvl9pPr indent="-228600" lvl="8" marL="4114800" algn="l">
              <a:lnSpc>
                <a:spcPct val="100000"/>
              </a:lnSpc>
              <a:spcBef>
                <a:spcPts val="100"/>
              </a:spcBef>
              <a:spcAft>
                <a:spcPts val="0"/>
              </a:spcAft>
              <a:buClr>
                <a:schemeClr val="dk1"/>
              </a:buClr>
              <a:buSzPts val="700"/>
              <a:buNone/>
              <a:defRPr sz="700"/>
            </a:lvl9pPr>
          </a:lstStyle>
          <a:p/>
        </p:txBody>
      </p:sp>
      <p:sp>
        <p:nvSpPr>
          <p:cNvPr id="74" name="Google Shape;74;p9"/>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5" name="Google Shape;75;p9"/>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6" name="Google Shape;76;p9"/>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cxnSp>
        <p:nvCxnSpPr>
          <p:cNvPr id="77" name="Google Shape;77;p9"/>
          <p:cNvCxnSpPr/>
          <p:nvPr/>
        </p:nvCxnSpPr>
        <p:spPr>
          <a:xfrm>
            <a:off x="645450" y="1545772"/>
            <a:ext cx="2948700" cy="0"/>
          </a:xfrm>
          <a:prstGeom prst="straightConnector1">
            <a:avLst/>
          </a:prstGeom>
          <a:noFill/>
          <a:ln cap="flat" cmpd="sng" w="9525">
            <a:solidFill>
              <a:srgbClr val="3DACA7"/>
            </a:solidFill>
            <a:prstDash val="solid"/>
            <a:round/>
            <a:headEnd len="sm" w="sm" type="none"/>
            <a:tailEnd len="sm" w="sm" type="none"/>
          </a:ln>
        </p:spPr>
      </p:cxnSp>
      <p:pic>
        <p:nvPicPr>
          <p:cNvPr id="78" name="Google Shape;78;p9"/>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9" name="Shape 79"/>
        <p:cNvGrpSpPr/>
        <p:nvPr/>
      </p:nvGrpSpPr>
      <p:grpSpPr>
        <a:xfrm>
          <a:off x="0" y="0"/>
          <a:ext cx="0" cy="0"/>
          <a:chOff x="0" y="0"/>
          <a:chExt cx="0" cy="0"/>
        </a:xfrm>
      </p:grpSpPr>
      <p:pic>
        <p:nvPicPr>
          <p:cNvPr id="80" name="Google Shape;80;p10"/>
          <p:cNvPicPr preferRelativeResize="0"/>
          <p:nvPr/>
        </p:nvPicPr>
        <p:blipFill rotWithShape="1">
          <a:blip r:embed="rId2">
            <a:alphaModFix/>
          </a:blip>
          <a:srcRect b="0" l="72690" r="0" t="69862"/>
          <a:stretch/>
        </p:blipFill>
        <p:spPr>
          <a:xfrm>
            <a:off x="7271061" y="3592286"/>
            <a:ext cx="1872942" cy="1551215"/>
          </a:xfrm>
          <a:prstGeom prst="rect">
            <a:avLst/>
          </a:prstGeom>
          <a:noFill/>
          <a:ln>
            <a:noFill/>
          </a:ln>
        </p:spPr>
      </p:pic>
      <p:sp>
        <p:nvSpPr>
          <p:cNvPr id="81" name="Google Shape;81;p10"/>
          <p:cNvSpPr txBox="1"/>
          <p:nvPr>
            <p:ph type="title"/>
          </p:nvPr>
        </p:nvSpPr>
        <p:spPr>
          <a:xfrm>
            <a:off x="630936" y="342900"/>
            <a:ext cx="2948700" cy="12003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rgbClr val="3EADA7"/>
              </a:buClr>
              <a:buSzPts val="2400"/>
              <a:buFont typeface="Quattrocento Sans"/>
              <a:buNone/>
              <a:defRPr b="0"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2" name="Google Shape;82;p10"/>
          <p:cNvSpPr/>
          <p:nvPr>
            <p:ph idx="2" type="pic"/>
          </p:nvPr>
        </p:nvSpPr>
        <p:spPr>
          <a:xfrm>
            <a:off x="3886200" y="742950"/>
            <a:ext cx="4629300" cy="3657600"/>
          </a:xfrm>
          <a:prstGeom prst="rect">
            <a:avLst/>
          </a:prstGeom>
          <a:noFill/>
          <a:ln>
            <a:noFill/>
          </a:ln>
        </p:spPr>
      </p:sp>
      <p:sp>
        <p:nvSpPr>
          <p:cNvPr id="83" name="Google Shape;83;p10"/>
          <p:cNvSpPr txBox="1"/>
          <p:nvPr>
            <p:ph idx="1" type="body"/>
          </p:nvPr>
        </p:nvSpPr>
        <p:spPr>
          <a:xfrm>
            <a:off x="630936" y="1543050"/>
            <a:ext cx="2948700" cy="28575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900"/>
              <a:buNone/>
              <a:defRPr sz="900"/>
            </a:lvl2pPr>
            <a:lvl3pPr indent="-228600" lvl="2" marL="1371600" algn="l">
              <a:lnSpc>
                <a:spcPct val="90000"/>
              </a:lnSpc>
              <a:spcBef>
                <a:spcPts val="400"/>
              </a:spcBef>
              <a:spcAft>
                <a:spcPts val="0"/>
              </a:spcAft>
              <a:buClr>
                <a:schemeClr val="dk1"/>
              </a:buClr>
              <a:buSzPts val="800"/>
              <a:buNone/>
              <a:defRPr sz="800"/>
            </a:lvl3pPr>
            <a:lvl4pPr indent="-228600" lvl="3" marL="1828800" algn="l">
              <a:lnSpc>
                <a:spcPct val="90000"/>
              </a:lnSpc>
              <a:spcBef>
                <a:spcPts val="400"/>
              </a:spcBef>
              <a:spcAft>
                <a:spcPts val="0"/>
              </a:spcAft>
              <a:buClr>
                <a:schemeClr val="dk1"/>
              </a:buClr>
              <a:buSzPts val="700"/>
              <a:buNone/>
              <a:defRPr sz="700"/>
            </a:lvl4pPr>
            <a:lvl5pPr indent="-228600" lvl="4" marL="2286000" algn="l">
              <a:lnSpc>
                <a:spcPct val="90000"/>
              </a:lnSpc>
              <a:spcBef>
                <a:spcPts val="400"/>
              </a:spcBef>
              <a:spcAft>
                <a:spcPts val="0"/>
              </a:spcAft>
              <a:buClr>
                <a:schemeClr val="dk1"/>
              </a:buClr>
              <a:buSzPts val="700"/>
              <a:buNone/>
              <a:defRPr sz="700"/>
            </a:lvl5pPr>
            <a:lvl6pPr indent="-228600" lvl="5" marL="2743200" algn="l">
              <a:lnSpc>
                <a:spcPct val="100000"/>
              </a:lnSpc>
              <a:spcBef>
                <a:spcPts val="100"/>
              </a:spcBef>
              <a:spcAft>
                <a:spcPts val="0"/>
              </a:spcAft>
              <a:buClr>
                <a:schemeClr val="dk1"/>
              </a:buClr>
              <a:buSzPts val="700"/>
              <a:buNone/>
              <a:defRPr sz="700"/>
            </a:lvl6pPr>
            <a:lvl7pPr indent="-228600" lvl="6" marL="3200400" algn="l">
              <a:lnSpc>
                <a:spcPct val="100000"/>
              </a:lnSpc>
              <a:spcBef>
                <a:spcPts val="100"/>
              </a:spcBef>
              <a:spcAft>
                <a:spcPts val="0"/>
              </a:spcAft>
              <a:buClr>
                <a:schemeClr val="dk1"/>
              </a:buClr>
              <a:buSzPts val="700"/>
              <a:buNone/>
              <a:defRPr sz="700"/>
            </a:lvl7pPr>
            <a:lvl8pPr indent="-228600" lvl="7" marL="3657600" algn="l">
              <a:lnSpc>
                <a:spcPct val="100000"/>
              </a:lnSpc>
              <a:spcBef>
                <a:spcPts val="100"/>
              </a:spcBef>
              <a:spcAft>
                <a:spcPts val="0"/>
              </a:spcAft>
              <a:buClr>
                <a:schemeClr val="dk1"/>
              </a:buClr>
              <a:buSzPts val="700"/>
              <a:buNone/>
              <a:defRPr sz="700"/>
            </a:lvl8pPr>
            <a:lvl9pPr indent="-228600" lvl="8" marL="4114800" algn="l">
              <a:lnSpc>
                <a:spcPct val="100000"/>
              </a:lnSpc>
              <a:spcBef>
                <a:spcPts val="100"/>
              </a:spcBef>
              <a:spcAft>
                <a:spcPts val="0"/>
              </a:spcAft>
              <a:buClr>
                <a:schemeClr val="dk1"/>
              </a:buClr>
              <a:buSzPts val="700"/>
              <a:buNone/>
              <a:defRPr sz="700"/>
            </a:lvl9pPr>
          </a:lstStyle>
          <a:p/>
        </p:txBody>
      </p:sp>
      <p:sp>
        <p:nvSpPr>
          <p:cNvPr id="84" name="Google Shape;84;p10"/>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 name="Google Shape;85;p10"/>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6" name="Google Shape;86;p10"/>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cxnSp>
        <p:nvCxnSpPr>
          <p:cNvPr id="87" name="Google Shape;87;p10"/>
          <p:cNvCxnSpPr/>
          <p:nvPr/>
        </p:nvCxnSpPr>
        <p:spPr>
          <a:xfrm>
            <a:off x="645450" y="1545772"/>
            <a:ext cx="2948700" cy="0"/>
          </a:xfrm>
          <a:prstGeom prst="straightConnector1">
            <a:avLst/>
          </a:prstGeom>
          <a:noFill/>
          <a:ln cap="flat" cmpd="sng" w="9525">
            <a:solidFill>
              <a:srgbClr val="3DACA7"/>
            </a:solidFill>
            <a:prstDash val="solid"/>
            <a:round/>
            <a:headEnd len="sm" w="sm" type="none"/>
            <a:tailEnd len="sm" w="sm" type="none"/>
          </a:ln>
        </p:spPr>
      </p:cxnSp>
      <p:pic>
        <p:nvPicPr>
          <p:cNvPr id="88" name="Google Shape;88;p10"/>
          <p:cNvPicPr preferRelativeResize="0"/>
          <p:nvPr/>
        </p:nvPicPr>
        <p:blipFill rotWithShape="1">
          <a:blip r:embed="rId3">
            <a:alphaModFix/>
          </a:blip>
          <a:srcRect b="0" l="0" r="0" t="0"/>
          <a:stretch/>
        </p:blipFill>
        <p:spPr>
          <a:xfrm>
            <a:off x="7920471" y="416256"/>
            <a:ext cx="600075" cy="33575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33845" y="274320"/>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rgbClr val="3EADA7"/>
              </a:buClr>
              <a:buSzPts val="3300"/>
              <a:buFont typeface="Quattrocento Sans"/>
              <a:buNone/>
              <a:defRPr b="0" i="0" sz="3300" u="none" cap="none" strike="noStrike">
                <a:solidFill>
                  <a:srgbClr val="3EADA7"/>
                </a:solidFill>
                <a:latin typeface="Quattrocento Sans"/>
                <a:ea typeface="Quattrocento Sans"/>
                <a:cs typeface="Quattrocento Sans"/>
                <a:sym typeface="Quattrocento Sans"/>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633845" y="1371600"/>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Noto Sans Symbols"/>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Noto Sans Symbols"/>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Noto Sans Symbols"/>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5pPr>
            <a:lvl6pPr indent="-317500" lvl="5" marL="2743200" marR="0" rtl="0" algn="l">
              <a:lnSpc>
                <a:spcPct val="100000"/>
              </a:lnSpc>
              <a:spcBef>
                <a:spcPts val="3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Noto Sans Symbols"/>
              <a:buChar char="⚫"/>
              <a:defRPr b="0" i="0" sz="14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800" u="none" cap="none" strike="noStrike">
                <a:solidFill>
                  <a:srgbClr val="59595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Clr>
                <a:srgbClr val="000000"/>
              </a:buClr>
              <a:buSzPts val="1100"/>
              <a:buFont typeface="Arial"/>
              <a:buNone/>
              <a:defRPr b="0" i="0" sz="800" u="none" cap="none" strike="noStrike">
                <a:solidFill>
                  <a:srgbClr val="59595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463146"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s://www.youtube.com/watch?v=r13I-TuDcWI"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0"/>
          <p:cNvSpPr txBox="1"/>
          <p:nvPr>
            <p:ph type="ctrTitle"/>
          </p:nvPr>
        </p:nvSpPr>
        <p:spPr>
          <a:xfrm>
            <a:off x="628650" y="797750"/>
            <a:ext cx="8458200" cy="1406400"/>
          </a:xfrm>
          <a:prstGeom prst="rect">
            <a:avLst/>
          </a:prstGeom>
          <a:noFill/>
          <a:ln>
            <a:noFill/>
          </a:ln>
        </p:spPr>
        <p:txBody>
          <a:bodyPr anchorCtr="0" anchor="b" bIns="34275" lIns="68575" spcFirstLastPara="1" rIns="68575" wrap="square" tIns="34275">
            <a:noAutofit/>
          </a:bodyPr>
          <a:lstStyle/>
          <a:p>
            <a:pPr indent="0" lvl="0" marL="0" rtl="0" algn="l">
              <a:lnSpc>
                <a:spcPct val="90000"/>
              </a:lnSpc>
              <a:spcBef>
                <a:spcPts val="0"/>
              </a:spcBef>
              <a:spcAft>
                <a:spcPts val="0"/>
              </a:spcAft>
              <a:buSzPts val="4100"/>
              <a:buNone/>
            </a:pPr>
            <a:r>
              <a:rPr lang="en" sz="3600">
                <a:latin typeface="Georgia"/>
                <a:ea typeface="Georgia"/>
                <a:cs typeface="Georgia"/>
                <a:sym typeface="Georgia"/>
              </a:rPr>
              <a:t>Lecture 19-22: Active and passive sensing - IoT and AI</a:t>
            </a:r>
            <a:endParaRPr sz="3600">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9"/>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Active vs Passive Sensing</a:t>
            </a:r>
            <a:endParaRPr b="1" i="0" sz="3000" u="none" cap="none" strike="noStrike">
              <a:solidFill>
                <a:schemeClr val="dk1"/>
              </a:solidFill>
              <a:latin typeface="Georgia"/>
              <a:ea typeface="Georgia"/>
              <a:cs typeface="Georgia"/>
              <a:sym typeface="Georgia"/>
            </a:endParaRPr>
          </a:p>
        </p:txBody>
      </p:sp>
      <p:graphicFrame>
        <p:nvGraphicFramePr>
          <p:cNvPr id="237" name="Google Shape;237;p29"/>
          <p:cNvGraphicFramePr/>
          <p:nvPr/>
        </p:nvGraphicFramePr>
        <p:xfrm>
          <a:off x="100575" y="1015375"/>
          <a:ext cx="3000000" cy="3000000"/>
        </p:xfrm>
        <a:graphic>
          <a:graphicData uri="http://schemas.openxmlformats.org/drawingml/2006/table">
            <a:tbl>
              <a:tblPr>
                <a:noFill/>
                <a:tableStyleId>{67510DEC-B63D-4D4A-9C18-66B02C0289D9}</a:tableStyleId>
              </a:tblPr>
              <a:tblGrid>
                <a:gridCol w="4499850"/>
                <a:gridCol w="4422200"/>
              </a:tblGrid>
              <a:tr h="472400">
                <a:tc>
                  <a:txBody>
                    <a:bodyPr/>
                    <a:lstStyle/>
                    <a:p>
                      <a:pPr indent="0" lvl="0" marL="0" marR="0" rtl="0" algn="ctr">
                        <a:lnSpc>
                          <a:spcPct val="171429"/>
                        </a:lnSpc>
                        <a:spcBef>
                          <a:spcPts val="0"/>
                        </a:spcBef>
                        <a:spcAft>
                          <a:spcPts val="0"/>
                        </a:spcAft>
                        <a:buClr>
                          <a:srgbClr val="000000"/>
                        </a:buClr>
                        <a:buSzPts val="1900"/>
                        <a:buFont typeface="Arial"/>
                        <a:buNone/>
                      </a:pPr>
                      <a:r>
                        <a:rPr b="1" lang="en" sz="1900" u="none" cap="none" strike="noStrike">
                          <a:solidFill>
                            <a:schemeClr val="dk1"/>
                          </a:solidFill>
                          <a:latin typeface="Georgia"/>
                          <a:ea typeface="Georgia"/>
                          <a:cs typeface="Georgia"/>
                          <a:sym typeface="Georgia"/>
                        </a:rPr>
                        <a:t>Active Sensing</a:t>
                      </a:r>
                      <a:endParaRPr b="1" sz="1900" u="none" cap="none" strike="noStrike">
                        <a:solidFill>
                          <a:schemeClr val="dk1"/>
                        </a:solidFill>
                        <a:latin typeface="Georgia"/>
                        <a:ea typeface="Georgia"/>
                        <a:cs typeface="Georgia"/>
                        <a:sym typeface="Georgia"/>
                      </a:endParaRPr>
                    </a:p>
                  </a:txBody>
                  <a:tcPr marT="91425" marB="91425"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marR="0" rtl="0" algn="ctr">
                        <a:lnSpc>
                          <a:spcPct val="171429"/>
                        </a:lnSpc>
                        <a:spcBef>
                          <a:spcPts val="0"/>
                        </a:spcBef>
                        <a:spcAft>
                          <a:spcPts val="0"/>
                        </a:spcAft>
                        <a:buClr>
                          <a:srgbClr val="000000"/>
                        </a:buClr>
                        <a:buSzPts val="1900"/>
                        <a:buFont typeface="Arial"/>
                        <a:buNone/>
                      </a:pPr>
                      <a:r>
                        <a:rPr b="1" lang="en" sz="1900" u="none" cap="none" strike="noStrike">
                          <a:solidFill>
                            <a:schemeClr val="dk1"/>
                          </a:solidFill>
                          <a:latin typeface="Georgia"/>
                          <a:ea typeface="Georgia"/>
                          <a:cs typeface="Georgia"/>
                          <a:sym typeface="Georgia"/>
                        </a:rPr>
                        <a:t>Passive Sensing</a:t>
                      </a:r>
                      <a:endParaRPr b="1" sz="1900" u="none" cap="none" strike="noStrike">
                        <a:solidFill>
                          <a:schemeClr val="dk1"/>
                        </a:solidFill>
                        <a:latin typeface="Georgia"/>
                        <a:ea typeface="Georgia"/>
                        <a:cs typeface="Georgia"/>
                        <a:sym typeface="Georgia"/>
                      </a:endParaRPr>
                    </a:p>
                  </a:txBody>
                  <a:tcPr marT="91425" marB="91425"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r>
              <a:tr h="761975">
                <a:tc>
                  <a:txBody>
                    <a:bodyPr/>
                    <a:lstStyle/>
                    <a:p>
                      <a:pPr indent="0" lvl="0" marL="0" marR="0" rtl="0" algn="l">
                        <a:lnSpc>
                          <a:spcPct val="171429"/>
                        </a:lnSpc>
                        <a:spcBef>
                          <a:spcPts val="0"/>
                        </a:spcBef>
                        <a:spcAft>
                          <a:spcPts val="0"/>
                        </a:spcAft>
                        <a:buClr>
                          <a:srgbClr val="000000"/>
                        </a:buClr>
                        <a:buSzPts val="1400"/>
                        <a:buFont typeface="Arial"/>
                        <a:buNone/>
                      </a:pPr>
                      <a:r>
                        <a:rPr lang="en" sz="1400" u="none" cap="none" strike="noStrike">
                          <a:solidFill>
                            <a:schemeClr val="dk1"/>
                          </a:solidFill>
                          <a:latin typeface="Georgia"/>
                          <a:ea typeface="Georgia"/>
                          <a:cs typeface="Georgia"/>
                          <a:sym typeface="Georgia"/>
                        </a:rPr>
                        <a:t>Requires a source of energy to emit signals and measure their reflections</a:t>
                      </a:r>
                      <a:endParaRPr sz="1400" u="none" cap="none" strike="noStrike">
                        <a:solidFill>
                          <a:schemeClr val="dk1"/>
                        </a:solidFill>
                        <a:latin typeface="Georgia"/>
                        <a:ea typeface="Georgia"/>
                        <a:cs typeface="Georgia"/>
                        <a:sym typeface="Georgia"/>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marR="0" rtl="0" algn="l">
                        <a:lnSpc>
                          <a:spcPct val="171429"/>
                        </a:lnSpc>
                        <a:spcBef>
                          <a:spcPts val="0"/>
                        </a:spcBef>
                        <a:spcAft>
                          <a:spcPts val="0"/>
                        </a:spcAft>
                        <a:buClr>
                          <a:srgbClr val="000000"/>
                        </a:buClr>
                        <a:buSzPts val="1400"/>
                        <a:buFont typeface="Arial"/>
                        <a:buNone/>
                      </a:pPr>
                      <a:r>
                        <a:rPr lang="en" sz="1400" u="none" cap="none" strike="noStrike">
                          <a:solidFill>
                            <a:schemeClr val="dk1"/>
                          </a:solidFill>
                          <a:latin typeface="Georgia"/>
                          <a:ea typeface="Georgia"/>
                          <a:cs typeface="Georgia"/>
                          <a:sym typeface="Georgia"/>
                        </a:rPr>
                        <a:t>Relies on external sources of energy or signals</a:t>
                      </a:r>
                      <a:endParaRPr sz="1400" u="none" cap="none" strike="noStrike">
                        <a:solidFill>
                          <a:schemeClr val="dk1"/>
                        </a:solidFill>
                        <a:latin typeface="Georgia"/>
                        <a:ea typeface="Georgia"/>
                        <a:cs typeface="Georgia"/>
                        <a:sym typeface="Georgia"/>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r>
              <a:tr h="437375">
                <a:tc>
                  <a:txBody>
                    <a:bodyPr/>
                    <a:lstStyle/>
                    <a:p>
                      <a:pPr indent="0" lvl="0" marL="0" marR="0" rtl="0" algn="l">
                        <a:lnSpc>
                          <a:spcPct val="171429"/>
                        </a:lnSpc>
                        <a:spcBef>
                          <a:spcPts val="0"/>
                        </a:spcBef>
                        <a:spcAft>
                          <a:spcPts val="0"/>
                        </a:spcAft>
                        <a:buClr>
                          <a:srgbClr val="000000"/>
                        </a:buClr>
                        <a:buSzPts val="1400"/>
                        <a:buFont typeface="Arial"/>
                        <a:buNone/>
                      </a:pPr>
                      <a:r>
                        <a:rPr lang="en" sz="1400" u="none" cap="none" strike="noStrike">
                          <a:solidFill>
                            <a:schemeClr val="dk1"/>
                          </a:solidFill>
                          <a:latin typeface="Georgia"/>
                          <a:ea typeface="Georgia"/>
                          <a:cs typeface="Georgia"/>
                          <a:sym typeface="Georgia"/>
                        </a:rPr>
                        <a:t>Uses a dedicated sensor or transmitter</a:t>
                      </a:r>
                      <a:endParaRPr sz="1400" u="none" cap="none" strike="noStrike">
                        <a:solidFill>
                          <a:schemeClr val="dk1"/>
                        </a:solidFill>
                        <a:latin typeface="Georgia"/>
                        <a:ea typeface="Georgia"/>
                        <a:cs typeface="Georgia"/>
                        <a:sym typeface="Georgia"/>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marR="0" rtl="0" algn="l">
                        <a:lnSpc>
                          <a:spcPct val="171429"/>
                        </a:lnSpc>
                        <a:spcBef>
                          <a:spcPts val="0"/>
                        </a:spcBef>
                        <a:spcAft>
                          <a:spcPts val="0"/>
                        </a:spcAft>
                        <a:buClr>
                          <a:srgbClr val="000000"/>
                        </a:buClr>
                        <a:buSzPts val="1400"/>
                        <a:buFont typeface="Arial"/>
                        <a:buNone/>
                      </a:pPr>
                      <a:r>
                        <a:rPr lang="en" sz="1400" u="none" cap="none" strike="noStrike">
                          <a:solidFill>
                            <a:schemeClr val="dk1"/>
                          </a:solidFill>
                          <a:latin typeface="Georgia"/>
                          <a:ea typeface="Georgia"/>
                          <a:cs typeface="Georgia"/>
                          <a:sym typeface="Georgia"/>
                        </a:rPr>
                        <a:t>Uses a receiver or detector</a:t>
                      </a:r>
                      <a:endParaRPr sz="1400" u="none" cap="none" strike="noStrike">
                        <a:solidFill>
                          <a:schemeClr val="dk1"/>
                        </a:solidFill>
                        <a:latin typeface="Georgia"/>
                        <a:ea typeface="Georgia"/>
                        <a:cs typeface="Georgia"/>
                        <a:sym typeface="Georgia"/>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r>
              <a:tr h="588275">
                <a:tc>
                  <a:txBody>
                    <a:bodyPr/>
                    <a:lstStyle/>
                    <a:p>
                      <a:pPr indent="0" lvl="0" marL="0" marR="0" rtl="0" algn="l">
                        <a:lnSpc>
                          <a:spcPct val="171429"/>
                        </a:lnSpc>
                        <a:spcBef>
                          <a:spcPts val="0"/>
                        </a:spcBef>
                        <a:spcAft>
                          <a:spcPts val="0"/>
                        </a:spcAft>
                        <a:buClr>
                          <a:srgbClr val="000000"/>
                        </a:buClr>
                        <a:buSzPts val="1400"/>
                        <a:buFont typeface="Arial"/>
                        <a:buNone/>
                      </a:pPr>
                      <a:r>
                        <a:rPr lang="en" sz="1400" u="none" cap="none" strike="noStrike">
                          <a:solidFill>
                            <a:schemeClr val="dk1"/>
                          </a:solidFill>
                          <a:latin typeface="Georgia"/>
                          <a:ea typeface="Georgia"/>
                          <a:cs typeface="Georgia"/>
                          <a:sym typeface="Georgia"/>
                        </a:rPr>
                        <a:t>Provides more detailed and accurate information</a:t>
                      </a:r>
                      <a:endParaRPr sz="1400" u="none" cap="none" strike="noStrike">
                        <a:solidFill>
                          <a:schemeClr val="dk1"/>
                        </a:solidFill>
                        <a:latin typeface="Georgia"/>
                        <a:ea typeface="Georgia"/>
                        <a:cs typeface="Georgia"/>
                        <a:sym typeface="Georgia"/>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marR="0" rtl="0" algn="l">
                        <a:lnSpc>
                          <a:spcPct val="171429"/>
                        </a:lnSpc>
                        <a:spcBef>
                          <a:spcPts val="0"/>
                        </a:spcBef>
                        <a:spcAft>
                          <a:spcPts val="0"/>
                        </a:spcAft>
                        <a:buClr>
                          <a:srgbClr val="000000"/>
                        </a:buClr>
                        <a:buSzPts val="1400"/>
                        <a:buFont typeface="Arial"/>
                        <a:buNone/>
                      </a:pPr>
                      <a:r>
                        <a:rPr lang="en" sz="1400" u="none" cap="none" strike="noStrike">
                          <a:solidFill>
                            <a:schemeClr val="dk1"/>
                          </a:solidFill>
                          <a:latin typeface="Georgia"/>
                          <a:ea typeface="Georgia"/>
                          <a:cs typeface="Georgia"/>
                          <a:sym typeface="Georgia"/>
                        </a:rPr>
                        <a:t>Provides less detailed but more ambient information</a:t>
                      </a:r>
                      <a:endParaRPr sz="1400" u="none" cap="none" strike="noStrike">
                        <a:solidFill>
                          <a:schemeClr val="dk1"/>
                        </a:solidFill>
                        <a:latin typeface="Georgia"/>
                        <a:ea typeface="Georgia"/>
                        <a:cs typeface="Georgia"/>
                        <a:sym typeface="Georgia"/>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r>
              <a:tr h="463625">
                <a:tc>
                  <a:txBody>
                    <a:bodyPr/>
                    <a:lstStyle/>
                    <a:p>
                      <a:pPr indent="0" lvl="0" marL="0" marR="0" rtl="0" algn="l">
                        <a:lnSpc>
                          <a:spcPct val="171429"/>
                        </a:lnSpc>
                        <a:spcBef>
                          <a:spcPts val="0"/>
                        </a:spcBef>
                        <a:spcAft>
                          <a:spcPts val="0"/>
                        </a:spcAft>
                        <a:buClr>
                          <a:srgbClr val="000000"/>
                        </a:buClr>
                        <a:buSzPts val="1400"/>
                        <a:buFont typeface="Arial"/>
                        <a:buNone/>
                      </a:pPr>
                      <a:r>
                        <a:rPr lang="en" sz="1400" u="none" cap="none" strike="noStrike">
                          <a:solidFill>
                            <a:schemeClr val="dk1"/>
                          </a:solidFill>
                          <a:latin typeface="Georgia"/>
                          <a:ea typeface="Georgia"/>
                          <a:cs typeface="Georgia"/>
                          <a:sym typeface="Georgia"/>
                        </a:rPr>
                        <a:t>Can be more expensive and power-consuming</a:t>
                      </a:r>
                      <a:endParaRPr sz="1400" u="none" cap="none" strike="noStrike">
                        <a:solidFill>
                          <a:schemeClr val="dk1"/>
                        </a:solidFill>
                        <a:latin typeface="Georgia"/>
                        <a:ea typeface="Georgia"/>
                        <a:cs typeface="Georgia"/>
                        <a:sym typeface="Georgia"/>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marR="0" rtl="0" algn="l">
                        <a:lnSpc>
                          <a:spcPct val="171429"/>
                        </a:lnSpc>
                        <a:spcBef>
                          <a:spcPts val="0"/>
                        </a:spcBef>
                        <a:spcAft>
                          <a:spcPts val="0"/>
                        </a:spcAft>
                        <a:buClr>
                          <a:srgbClr val="000000"/>
                        </a:buClr>
                        <a:buSzPts val="1400"/>
                        <a:buFont typeface="Arial"/>
                        <a:buNone/>
                      </a:pPr>
                      <a:r>
                        <a:rPr lang="en" sz="1400" u="none" cap="none" strike="noStrike">
                          <a:solidFill>
                            <a:schemeClr val="dk1"/>
                          </a:solidFill>
                          <a:latin typeface="Georgia"/>
                          <a:ea typeface="Georgia"/>
                          <a:cs typeface="Georgia"/>
                          <a:sym typeface="Georgia"/>
                        </a:rPr>
                        <a:t>Can be less expensive and power-efficient</a:t>
                      </a:r>
                      <a:endParaRPr sz="1400" u="none" cap="none" strike="noStrike">
                        <a:solidFill>
                          <a:schemeClr val="dk1"/>
                        </a:solidFill>
                        <a:latin typeface="Georgia"/>
                        <a:ea typeface="Georgia"/>
                        <a:cs typeface="Georgia"/>
                        <a:sym typeface="Georgia"/>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r>
              <a:tr h="999400">
                <a:tc>
                  <a:txBody>
                    <a:bodyPr/>
                    <a:lstStyle/>
                    <a:p>
                      <a:pPr indent="0" lvl="0" marL="0" marR="0" rtl="0" algn="l">
                        <a:lnSpc>
                          <a:spcPct val="171429"/>
                        </a:lnSpc>
                        <a:spcBef>
                          <a:spcPts val="0"/>
                        </a:spcBef>
                        <a:spcAft>
                          <a:spcPts val="0"/>
                        </a:spcAft>
                        <a:buClr>
                          <a:srgbClr val="000000"/>
                        </a:buClr>
                        <a:buSzPts val="1400"/>
                        <a:buFont typeface="Arial"/>
                        <a:buNone/>
                      </a:pPr>
                      <a:r>
                        <a:rPr lang="en" sz="1400" u="none" cap="none" strike="noStrike">
                          <a:solidFill>
                            <a:schemeClr val="dk1"/>
                          </a:solidFill>
                          <a:latin typeface="Georgia"/>
                          <a:ea typeface="Georgia"/>
                          <a:cs typeface="Georgia"/>
                          <a:sym typeface="Georgia"/>
                        </a:rPr>
                        <a:t>Suitable for noisy or complex sensing environments</a:t>
                      </a:r>
                      <a:endParaRPr sz="1400" u="none" cap="none" strike="noStrike">
                        <a:solidFill>
                          <a:schemeClr val="dk1"/>
                        </a:solidFill>
                        <a:latin typeface="Georgia"/>
                        <a:ea typeface="Georgia"/>
                        <a:cs typeface="Georgia"/>
                        <a:sym typeface="Georgia"/>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marR="0" rtl="0" algn="l">
                        <a:lnSpc>
                          <a:spcPct val="171429"/>
                        </a:lnSpc>
                        <a:spcBef>
                          <a:spcPts val="0"/>
                        </a:spcBef>
                        <a:spcAft>
                          <a:spcPts val="0"/>
                        </a:spcAft>
                        <a:buClr>
                          <a:srgbClr val="000000"/>
                        </a:buClr>
                        <a:buSzPts val="1400"/>
                        <a:buFont typeface="Arial"/>
                        <a:buNone/>
                      </a:pPr>
                      <a:r>
                        <a:rPr lang="en" sz="1400" u="none" cap="none" strike="noStrike">
                          <a:solidFill>
                            <a:schemeClr val="dk1"/>
                          </a:solidFill>
                          <a:latin typeface="Georgia"/>
                          <a:ea typeface="Georgia"/>
                          <a:cs typeface="Georgia"/>
                          <a:sym typeface="Georgia"/>
                        </a:rPr>
                        <a:t>Suitable for relatively simple or predictable sensing environments</a:t>
                      </a:r>
                      <a:endParaRPr sz="1400" u="none" cap="none" strike="noStrike">
                        <a:solidFill>
                          <a:schemeClr val="dk1"/>
                        </a:solidFill>
                        <a:latin typeface="Georgia"/>
                        <a:ea typeface="Georgia"/>
                        <a:cs typeface="Georgia"/>
                        <a:sym typeface="Georgia"/>
                      </a:endParaRPr>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0"/>
          <p:cNvSpPr txBox="1"/>
          <p:nvPr>
            <p:ph idx="1" type="body"/>
          </p:nvPr>
        </p:nvSpPr>
        <p:spPr>
          <a:xfrm>
            <a:off x="52475" y="883475"/>
            <a:ext cx="9091500" cy="4227300"/>
          </a:xfrm>
          <a:prstGeom prst="rect">
            <a:avLst/>
          </a:prstGeom>
          <a:noFill/>
          <a:ln>
            <a:noFill/>
          </a:ln>
        </p:spPr>
        <p:txBody>
          <a:bodyPr anchorCtr="0" anchor="t" bIns="34275" lIns="68575" spcFirstLastPara="1" rIns="68575" wrap="square" tIns="34275">
            <a:noAutofit/>
          </a:bodyPr>
          <a:lstStyle/>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Active sensing is suitable for situations where the sensing environment is noisy or complex, or when more detailed and accurate information is required, such as:</a:t>
            </a:r>
            <a:endParaRPr sz="1900">
              <a:latin typeface="Georgia"/>
              <a:ea typeface="Georgia"/>
              <a:cs typeface="Georgia"/>
              <a:sym typeface="Georgia"/>
            </a:endParaRPr>
          </a:p>
          <a:p>
            <a:pPr indent="-349250" lvl="1" marL="9144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Radar and sonar systems for navigation and mapping.</a:t>
            </a:r>
            <a:endParaRPr sz="1900">
              <a:latin typeface="Georgia"/>
              <a:ea typeface="Georgia"/>
              <a:cs typeface="Georgia"/>
              <a:sym typeface="Georgia"/>
            </a:endParaRPr>
          </a:p>
          <a:p>
            <a:pPr indent="-349250" lvl="1" marL="9144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Lidar systems for autonomous vehicles and robotics.</a:t>
            </a:r>
            <a:endParaRPr sz="1900">
              <a:latin typeface="Georgia"/>
              <a:ea typeface="Georgia"/>
              <a:cs typeface="Georgia"/>
              <a:sym typeface="Georgia"/>
            </a:endParaRPr>
          </a:p>
          <a:p>
            <a:pPr indent="-349250" lvl="1" marL="9144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Ultrasound systems for medical imaging and diagnostics.</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Passive sensing is suitable for situations where the sensing environment is relatively simple or predictable, or when ambient information is sufficient for the task, such as:</a:t>
            </a:r>
            <a:endParaRPr sz="1900">
              <a:latin typeface="Georgia"/>
              <a:ea typeface="Georgia"/>
              <a:cs typeface="Georgia"/>
              <a:sym typeface="Georgia"/>
            </a:endParaRPr>
          </a:p>
          <a:p>
            <a:pPr indent="-349250" lvl="1" marL="9144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Temperature, humidity, and light sensors for smart homes and buildings.</a:t>
            </a:r>
            <a:endParaRPr sz="1900">
              <a:latin typeface="Georgia"/>
              <a:ea typeface="Georgia"/>
              <a:cs typeface="Georgia"/>
              <a:sym typeface="Georgia"/>
            </a:endParaRPr>
          </a:p>
          <a:p>
            <a:pPr indent="-349250" lvl="1" marL="9144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Microphones and cameras for surveillance and security systems.</a:t>
            </a:r>
            <a:endParaRPr sz="1900">
              <a:latin typeface="Georgia"/>
              <a:ea typeface="Georgia"/>
              <a:cs typeface="Georgia"/>
              <a:sym typeface="Georgia"/>
            </a:endParaRPr>
          </a:p>
          <a:p>
            <a:pPr indent="-349250" lvl="1" marL="9144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Magnetic field and vibration sensors for structural health monitoring.</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Active and passive sensing can be combined to create a more comprehensive and accurate view of the sensing environment. </a:t>
            </a:r>
            <a:endParaRPr sz="1900">
              <a:latin typeface="Georgia"/>
              <a:ea typeface="Georgia"/>
              <a:cs typeface="Georgia"/>
              <a:sym typeface="Georgia"/>
            </a:endParaRPr>
          </a:p>
          <a:p>
            <a:pPr indent="-349250" lvl="1" marL="9144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To map the 3D structure of an indoor environment and recognize the objects within it.</a:t>
            </a:r>
            <a:endParaRPr sz="1900">
              <a:latin typeface="Georgia"/>
              <a:ea typeface="Georgia"/>
              <a:cs typeface="Georgia"/>
              <a:sym typeface="Georgia"/>
            </a:endParaRPr>
          </a:p>
          <a:p>
            <a:pPr indent="0" lvl="0" marL="0" marR="0" rtl="0" algn="just">
              <a:lnSpc>
                <a:spcPct val="90000"/>
              </a:lnSpc>
              <a:spcBef>
                <a:spcPts val="0"/>
              </a:spcBef>
              <a:spcAft>
                <a:spcPts val="0"/>
              </a:spcAft>
              <a:buSzPts val="1400"/>
              <a:buNone/>
            </a:pPr>
            <a:r>
              <a:t/>
            </a:r>
            <a:endParaRPr sz="1900">
              <a:latin typeface="Georgia"/>
              <a:ea typeface="Georgia"/>
              <a:cs typeface="Georgia"/>
              <a:sym typeface="Georgia"/>
            </a:endParaRPr>
          </a:p>
        </p:txBody>
      </p:sp>
      <p:sp>
        <p:nvSpPr>
          <p:cNvPr id="243" name="Google Shape;243;p30"/>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Active or Passive Sensing?</a:t>
            </a:r>
            <a:endParaRPr b="1" i="0" sz="3000" u="none" cap="none" strike="noStrike">
              <a:solidFill>
                <a:schemeClr val="dk1"/>
              </a:solidFill>
              <a:latin typeface="Georgia"/>
              <a:ea typeface="Georgia"/>
              <a:cs typeface="Georgia"/>
              <a:sym typeface="Georgi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xEl>
                                              <p:pRg end="10" st="1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1"/>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Quiz</a:t>
            </a:r>
            <a:endParaRPr b="1" i="0" sz="3000" u="none" cap="none" strike="noStrike">
              <a:solidFill>
                <a:schemeClr val="dk1"/>
              </a:solidFill>
              <a:latin typeface="Georgia"/>
              <a:ea typeface="Georgia"/>
              <a:cs typeface="Georgia"/>
              <a:sym typeface="Georgia"/>
            </a:endParaRPr>
          </a:p>
        </p:txBody>
      </p:sp>
      <p:sp>
        <p:nvSpPr>
          <p:cNvPr id="249" name="Google Shape;249;p31"/>
          <p:cNvSpPr txBox="1"/>
          <p:nvPr>
            <p:ph idx="1" type="body"/>
          </p:nvPr>
        </p:nvSpPr>
        <p:spPr>
          <a:xfrm>
            <a:off x="633845" y="1035887"/>
            <a:ext cx="7886700" cy="3599400"/>
          </a:xfrm>
          <a:prstGeom prst="rect">
            <a:avLst/>
          </a:prstGeom>
          <a:noFill/>
          <a:ln>
            <a:noFill/>
          </a:ln>
        </p:spPr>
        <p:txBody>
          <a:bodyPr anchorCtr="0" anchor="t" bIns="34275" lIns="68575" spcFirstLastPara="1" rIns="68575" wrap="square" tIns="34275">
            <a:noAutofit/>
          </a:bodyPr>
          <a:lstStyle/>
          <a:p>
            <a:pPr indent="-228600" lvl="0" marL="457200" rtl="0" algn="l">
              <a:lnSpc>
                <a:spcPct val="90000"/>
              </a:lnSpc>
              <a:spcBef>
                <a:spcPts val="800"/>
              </a:spcBef>
              <a:spcAft>
                <a:spcPts val="0"/>
              </a:spcAft>
              <a:buClr>
                <a:schemeClr val="dk1"/>
              </a:buClr>
              <a:buSzPts val="14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2"/>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Internet of Things (IoT)</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pic>
        <p:nvPicPr>
          <p:cNvPr descr="IoT- What is Internet of Things? ( iot , IOT)" id="255" name="Google Shape;255;p32"/>
          <p:cNvPicPr preferRelativeResize="0"/>
          <p:nvPr/>
        </p:nvPicPr>
        <p:blipFill rotWithShape="1">
          <a:blip r:embed="rId3">
            <a:alphaModFix/>
          </a:blip>
          <a:srcRect b="0" l="0" r="0" t="0"/>
          <a:stretch/>
        </p:blipFill>
        <p:spPr>
          <a:xfrm>
            <a:off x="845705" y="932787"/>
            <a:ext cx="7452589" cy="4210713"/>
          </a:xfrm>
          <a:prstGeom prst="rect">
            <a:avLst/>
          </a:prstGeom>
          <a:noFill/>
          <a:ln cap="flat" cmpd="sng" w="9525">
            <a:solidFill>
              <a:schemeClr val="dk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
                                        <p:tgtEl>
                                          <p:spTgt spid="2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3"/>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Internet of Things (IoT)</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261" name="Google Shape;261;p33"/>
          <p:cNvSpPr txBox="1"/>
          <p:nvPr>
            <p:ph idx="1" type="body"/>
          </p:nvPr>
        </p:nvSpPr>
        <p:spPr>
          <a:xfrm>
            <a:off x="39375" y="905350"/>
            <a:ext cx="4550400" cy="3724800"/>
          </a:xfrm>
          <a:prstGeom prst="rect">
            <a:avLst/>
          </a:prstGeom>
          <a:noFill/>
          <a:ln>
            <a:noFill/>
          </a:ln>
        </p:spPr>
        <p:txBody>
          <a:bodyPr anchorCtr="0" anchor="t" bIns="34275" lIns="68575" spcFirstLastPara="1" rIns="68575" wrap="square" tIns="34275">
            <a:noAutofit/>
          </a:bodyPr>
          <a:lstStyle/>
          <a:p>
            <a:pPr indent="-355600" lvl="0" marL="457200" marR="0" rtl="0" algn="just">
              <a:lnSpc>
                <a:spcPct val="100000"/>
              </a:lnSpc>
              <a:spcBef>
                <a:spcPts val="0"/>
              </a:spcBef>
              <a:spcAft>
                <a:spcPts val="0"/>
              </a:spcAft>
              <a:buSzPts val="2000"/>
              <a:buFont typeface="Georgia"/>
              <a:buChar char="●"/>
            </a:pPr>
            <a:r>
              <a:rPr lang="en" sz="2000">
                <a:latin typeface="Georgia"/>
                <a:ea typeface="Georgia"/>
                <a:cs typeface="Georgia"/>
                <a:sym typeface="Georgia"/>
              </a:rPr>
              <a:t>The Internet of Things (IoT) refers to a network of physical objects or "things" that are embedded with electronics, software, sensors, and network connectivity, allowing them to collect and exchange data. </a:t>
            </a:r>
            <a:endParaRPr sz="2000">
              <a:latin typeface="Georgia"/>
              <a:ea typeface="Georgia"/>
              <a:cs typeface="Georgia"/>
              <a:sym typeface="Georgia"/>
            </a:endParaRPr>
          </a:p>
          <a:p>
            <a:pPr indent="-355600" lvl="1" marL="914400" marR="0" rtl="0" algn="just">
              <a:lnSpc>
                <a:spcPct val="100000"/>
              </a:lnSpc>
              <a:spcBef>
                <a:spcPts val="0"/>
              </a:spcBef>
              <a:spcAft>
                <a:spcPts val="0"/>
              </a:spcAft>
              <a:buSzPts val="2000"/>
              <a:buFont typeface="Georgia"/>
              <a:buChar char="○"/>
            </a:pPr>
            <a:r>
              <a:rPr lang="en" sz="2000">
                <a:latin typeface="Georgia"/>
                <a:ea typeface="Georgia"/>
                <a:cs typeface="Georgia"/>
                <a:sym typeface="Georgia"/>
              </a:rPr>
              <a:t>interrelated, internet-connected objects</a:t>
            </a:r>
            <a:endParaRPr sz="2000">
              <a:latin typeface="Georgia"/>
              <a:ea typeface="Georgia"/>
              <a:cs typeface="Georgia"/>
              <a:sym typeface="Georgia"/>
            </a:endParaRPr>
          </a:p>
          <a:p>
            <a:pPr indent="-355600" lvl="0" marL="457200" marR="0" rtl="0" algn="just">
              <a:lnSpc>
                <a:spcPct val="100000"/>
              </a:lnSpc>
              <a:spcBef>
                <a:spcPts val="0"/>
              </a:spcBef>
              <a:spcAft>
                <a:spcPts val="0"/>
              </a:spcAft>
              <a:buSzPts val="2000"/>
              <a:buFont typeface="Georgia"/>
              <a:buChar char="●"/>
            </a:pPr>
            <a:r>
              <a:rPr lang="en" sz="2000">
                <a:latin typeface="Georgia"/>
                <a:ea typeface="Georgia"/>
                <a:cs typeface="Georgia"/>
                <a:sym typeface="Georgia"/>
              </a:rPr>
              <a:t>IoT allows the seamless integration of physical and digital worlds, enabling real-time monitoring, control, and management of a wide range of systems and processes.</a:t>
            </a:r>
            <a:endParaRPr sz="2000">
              <a:latin typeface="Georgia"/>
              <a:ea typeface="Georgia"/>
              <a:cs typeface="Georgia"/>
              <a:sym typeface="Georgia"/>
            </a:endParaRPr>
          </a:p>
        </p:txBody>
      </p:sp>
      <p:pic>
        <p:nvPicPr>
          <p:cNvPr id="262" name="Google Shape;262;p33"/>
          <p:cNvPicPr preferRelativeResize="0"/>
          <p:nvPr/>
        </p:nvPicPr>
        <p:blipFill rotWithShape="1">
          <a:blip r:embed="rId3">
            <a:alphaModFix/>
          </a:blip>
          <a:srcRect b="0" l="0" r="0" t="0"/>
          <a:stretch/>
        </p:blipFill>
        <p:spPr>
          <a:xfrm>
            <a:off x="4589925" y="1523239"/>
            <a:ext cx="4477875" cy="248901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4"/>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Why IoT</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268" name="Google Shape;268;p34"/>
          <p:cNvSpPr txBox="1"/>
          <p:nvPr>
            <p:ph idx="1" type="body"/>
          </p:nvPr>
        </p:nvSpPr>
        <p:spPr>
          <a:xfrm>
            <a:off x="0" y="905350"/>
            <a:ext cx="9144000" cy="3724800"/>
          </a:xfrm>
          <a:prstGeom prst="rect">
            <a:avLst/>
          </a:prstGeom>
          <a:noFill/>
          <a:ln>
            <a:noFill/>
          </a:ln>
        </p:spPr>
        <p:txBody>
          <a:bodyPr anchorCtr="0" anchor="t" bIns="34275" lIns="68575" spcFirstLastPara="1" rIns="68575" wrap="square" tIns="34275">
            <a:noAutofit/>
          </a:bodyPr>
          <a:lstStyle/>
          <a:p>
            <a:pPr indent="-336550" lvl="0" marL="457200" marR="0" rtl="0" algn="just">
              <a:lnSpc>
                <a:spcPct val="100000"/>
              </a:lnSpc>
              <a:spcBef>
                <a:spcPts val="0"/>
              </a:spcBef>
              <a:spcAft>
                <a:spcPts val="0"/>
              </a:spcAft>
              <a:buSzPts val="1700"/>
              <a:buFont typeface="Georgia"/>
              <a:buChar char="●"/>
            </a:pPr>
            <a:r>
              <a:rPr b="1" lang="en" sz="1700">
                <a:latin typeface="Georgia"/>
                <a:ea typeface="Georgia"/>
                <a:cs typeface="Georgia"/>
                <a:sym typeface="Georgia"/>
              </a:rPr>
              <a:t>Real-time monitoring:</a:t>
            </a:r>
            <a:r>
              <a:rPr lang="en" sz="1700">
                <a:latin typeface="Georgia"/>
                <a:ea typeface="Georgia"/>
                <a:cs typeface="Georgia"/>
                <a:sym typeface="Georgia"/>
              </a:rPr>
              <a:t> IoT enables the real-time monitoring of various systems and processes, allowing businesses to identify issues and respond quickly. </a:t>
            </a:r>
            <a:endParaRPr sz="1700">
              <a:latin typeface="Georgia"/>
              <a:ea typeface="Georgia"/>
              <a:cs typeface="Georgia"/>
              <a:sym typeface="Georgia"/>
            </a:endParaRPr>
          </a:p>
          <a:p>
            <a:pPr indent="-330200" lvl="1" marL="914400" marR="0" rtl="0" algn="just">
              <a:lnSpc>
                <a:spcPct val="100000"/>
              </a:lnSpc>
              <a:spcBef>
                <a:spcPts val="0"/>
              </a:spcBef>
              <a:spcAft>
                <a:spcPts val="0"/>
              </a:spcAft>
              <a:buSzPts val="1600"/>
              <a:buFont typeface="Georgia"/>
              <a:buChar char="○"/>
            </a:pPr>
            <a:r>
              <a:rPr lang="en" sz="1600">
                <a:latin typeface="Georgia"/>
                <a:ea typeface="Georgia"/>
                <a:cs typeface="Georgia"/>
                <a:sym typeface="Georgia"/>
              </a:rPr>
              <a:t>E.g.: A manufacturer can use IoT sensors to monitor the performance of its production line and identify any issues before they become major problems.</a:t>
            </a:r>
            <a:endParaRPr sz="1600">
              <a:latin typeface="Georgia"/>
              <a:ea typeface="Georgia"/>
              <a:cs typeface="Georgia"/>
              <a:sym typeface="Georgia"/>
            </a:endParaRPr>
          </a:p>
          <a:p>
            <a:pPr indent="-336550" lvl="0" marL="457200" marR="0" rtl="0" algn="just">
              <a:lnSpc>
                <a:spcPct val="100000"/>
              </a:lnSpc>
              <a:spcBef>
                <a:spcPts val="0"/>
              </a:spcBef>
              <a:spcAft>
                <a:spcPts val="0"/>
              </a:spcAft>
              <a:buSzPts val="1700"/>
              <a:buFont typeface="Georgia"/>
              <a:buChar char="●"/>
            </a:pPr>
            <a:r>
              <a:rPr b="1" lang="en" sz="1700">
                <a:latin typeface="Georgia"/>
                <a:ea typeface="Georgia"/>
                <a:cs typeface="Georgia"/>
                <a:sym typeface="Georgia"/>
              </a:rPr>
              <a:t>Improved efficiency:</a:t>
            </a:r>
            <a:r>
              <a:rPr lang="en" sz="1700">
                <a:latin typeface="Georgia"/>
                <a:ea typeface="Georgia"/>
                <a:cs typeface="Georgia"/>
                <a:sym typeface="Georgia"/>
              </a:rPr>
              <a:t> IoT can help improve the efficiency of various processes by automating tasks and reducing waste. </a:t>
            </a:r>
            <a:endParaRPr sz="1700">
              <a:latin typeface="Georgia"/>
              <a:ea typeface="Georgia"/>
              <a:cs typeface="Georgia"/>
              <a:sym typeface="Georgia"/>
            </a:endParaRPr>
          </a:p>
          <a:p>
            <a:pPr indent="-330200" lvl="1" marL="914400" marR="0" rtl="0" algn="just">
              <a:lnSpc>
                <a:spcPct val="100000"/>
              </a:lnSpc>
              <a:spcBef>
                <a:spcPts val="0"/>
              </a:spcBef>
              <a:spcAft>
                <a:spcPts val="0"/>
              </a:spcAft>
              <a:buSzPts val="1600"/>
              <a:buFont typeface="Georgia"/>
              <a:buChar char="○"/>
            </a:pPr>
            <a:r>
              <a:rPr lang="en" sz="1600">
                <a:latin typeface="Georgia"/>
                <a:ea typeface="Georgia"/>
                <a:cs typeface="Georgia"/>
                <a:sym typeface="Georgia"/>
              </a:rPr>
              <a:t>E.g.: A smart building can use IoT sensors to automatically adjust lighting and temperature based on occupancy, reducing energy consumption.</a:t>
            </a:r>
            <a:endParaRPr sz="1600">
              <a:latin typeface="Georgia"/>
              <a:ea typeface="Georgia"/>
              <a:cs typeface="Georgia"/>
              <a:sym typeface="Georgia"/>
            </a:endParaRPr>
          </a:p>
          <a:p>
            <a:pPr indent="-336550" lvl="0" marL="457200" marR="0" rtl="0" algn="just">
              <a:lnSpc>
                <a:spcPct val="100000"/>
              </a:lnSpc>
              <a:spcBef>
                <a:spcPts val="0"/>
              </a:spcBef>
              <a:spcAft>
                <a:spcPts val="0"/>
              </a:spcAft>
              <a:buSzPts val="1700"/>
              <a:buFont typeface="Georgia"/>
              <a:buChar char="●"/>
            </a:pPr>
            <a:r>
              <a:rPr b="1" lang="en" sz="1700">
                <a:latin typeface="Georgia"/>
                <a:ea typeface="Georgia"/>
                <a:cs typeface="Georgia"/>
                <a:sym typeface="Georgia"/>
              </a:rPr>
              <a:t>Cost savings:</a:t>
            </a:r>
            <a:r>
              <a:rPr lang="en" sz="1700">
                <a:latin typeface="Georgia"/>
                <a:ea typeface="Georgia"/>
                <a:cs typeface="Georgia"/>
                <a:sym typeface="Georgia"/>
              </a:rPr>
              <a:t> By enabling real-time monitoring and automation, IoT can help businesses save costs in various areas such as maintenance, energy, and labor. </a:t>
            </a:r>
            <a:endParaRPr sz="1700">
              <a:latin typeface="Georgia"/>
              <a:ea typeface="Georgia"/>
              <a:cs typeface="Georgia"/>
              <a:sym typeface="Georgia"/>
            </a:endParaRPr>
          </a:p>
          <a:p>
            <a:pPr indent="-330200" lvl="1" marL="914400" marR="0" rtl="0" algn="just">
              <a:lnSpc>
                <a:spcPct val="100000"/>
              </a:lnSpc>
              <a:spcBef>
                <a:spcPts val="0"/>
              </a:spcBef>
              <a:spcAft>
                <a:spcPts val="0"/>
              </a:spcAft>
              <a:buSzPts val="1600"/>
              <a:buFont typeface="Georgia"/>
              <a:buChar char="○"/>
            </a:pPr>
            <a:r>
              <a:rPr lang="en" sz="1600">
                <a:latin typeface="Georgia"/>
                <a:ea typeface="Georgia"/>
                <a:cs typeface="Georgia"/>
                <a:sym typeface="Georgia"/>
              </a:rPr>
              <a:t>E.g.: A fleet management company can use IoT sensors to monitor the performance of its vehicles and schedule maintenance only when necessary, reducing maintenance costs.</a:t>
            </a:r>
            <a:endParaRPr sz="1600">
              <a:latin typeface="Georgia"/>
              <a:ea typeface="Georgia"/>
              <a:cs typeface="Georgia"/>
              <a:sym typeface="Georgia"/>
            </a:endParaRPr>
          </a:p>
          <a:p>
            <a:pPr indent="-336550" lvl="0" marL="457200" marR="0" rtl="0" algn="just">
              <a:lnSpc>
                <a:spcPct val="100000"/>
              </a:lnSpc>
              <a:spcBef>
                <a:spcPts val="0"/>
              </a:spcBef>
              <a:spcAft>
                <a:spcPts val="0"/>
              </a:spcAft>
              <a:buSzPts val="1700"/>
              <a:buFont typeface="Georgia"/>
              <a:buChar char="●"/>
            </a:pPr>
            <a:r>
              <a:rPr b="1" lang="en" sz="1700">
                <a:latin typeface="Georgia"/>
                <a:ea typeface="Georgia"/>
                <a:cs typeface="Georgia"/>
                <a:sym typeface="Georgia"/>
              </a:rPr>
              <a:t>Improved safety and security:</a:t>
            </a:r>
            <a:r>
              <a:rPr lang="en" sz="1700">
                <a:latin typeface="Georgia"/>
                <a:ea typeface="Georgia"/>
                <a:cs typeface="Georgia"/>
                <a:sym typeface="Georgia"/>
              </a:rPr>
              <a:t> IoT can help improve safety and security by enabling real-time monitoring and alerting. </a:t>
            </a:r>
            <a:endParaRPr sz="1700">
              <a:latin typeface="Georgia"/>
              <a:ea typeface="Georgia"/>
              <a:cs typeface="Georgia"/>
              <a:sym typeface="Georgia"/>
            </a:endParaRPr>
          </a:p>
          <a:p>
            <a:pPr indent="-330200" lvl="1" marL="914400" marR="0" rtl="0" algn="just">
              <a:lnSpc>
                <a:spcPct val="100000"/>
              </a:lnSpc>
              <a:spcBef>
                <a:spcPts val="0"/>
              </a:spcBef>
              <a:spcAft>
                <a:spcPts val="0"/>
              </a:spcAft>
              <a:buSzPts val="1600"/>
              <a:buFont typeface="Georgia"/>
              <a:buChar char="○"/>
            </a:pPr>
            <a:r>
              <a:rPr lang="en" sz="1600">
                <a:latin typeface="Georgia"/>
                <a:ea typeface="Georgia"/>
                <a:cs typeface="Georgia"/>
                <a:sym typeface="Georgia"/>
              </a:rPr>
              <a:t>E.g.: A smart home security system can use IoT sensors to detect intrusions and notify the homeowner immediately.</a:t>
            </a:r>
            <a:endParaRPr sz="1600">
              <a:latin typeface="Georgia"/>
              <a:ea typeface="Georgia"/>
              <a:cs typeface="Georgia"/>
              <a:sym typeface="Georgi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5"/>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Characteristics of IoT</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274" name="Google Shape;274;p35"/>
          <p:cNvSpPr txBox="1"/>
          <p:nvPr>
            <p:ph idx="1" type="body"/>
          </p:nvPr>
        </p:nvSpPr>
        <p:spPr>
          <a:xfrm>
            <a:off x="426450" y="905350"/>
            <a:ext cx="8253300" cy="3724800"/>
          </a:xfrm>
          <a:prstGeom prst="rect">
            <a:avLst/>
          </a:prstGeom>
          <a:noFill/>
          <a:ln>
            <a:noFill/>
          </a:ln>
        </p:spPr>
        <p:txBody>
          <a:bodyPr anchorCtr="0" anchor="t" bIns="34275" lIns="68575" spcFirstLastPara="1" rIns="68575" wrap="square" tIns="34275">
            <a:noAutofit/>
          </a:bodyPr>
          <a:lstStyle/>
          <a:p>
            <a:pPr indent="-355600" lvl="0" marL="457200" marR="0" rtl="0" algn="just">
              <a:lnSpc>
                <a:spcPct val="100000"/>
              </a:lnSpc>
              <a:spcBef>
                <a:spcPts val="0"/>
              </a:spcBef>
              <a:spcAft>
                <a:spcPts val="0"/>
              </a:spcAft>
              <a:buSzPts val="2000"/>
              <a:buFont typeface="Georgia"/>
              <a:buChar char="●"/>
            </a:pPr>
            <a:r>
              <a:rPr b="1" lang="en" sz="2000">
                <a:latin typeface="Georgia"/>
                <a:ea typeface="Georgia"/>
                <a:cs typeface="Georgia"/>
                <a:sym typeface="Georgia"/>
              </a:rPr>
              <a:t>Scalability:</a:t>
            </a:r>
            <a:r>
              <a:rPr lang="en" sz="2000">
                <a:latin typeface="Georgia"/>
                <a:ea typeface="Georgia"/>
                <a:cs typeface="Georgia"/>
                <a:sym typeface="Georgia"/>
              </a:rPr>
              <a:t> IoT networks can be easily scaled up or down to accommodate new devices and changing requirements.</a:t>
            </a:r>
            <a:endParaRPr sz="2000">
              <a:latin typeface="Georgia"/>
              <a:ea typeface="Georgia"/>
              <a:cs typeface="Georgia"/>
              <a:sym typeface="Georgia"/>
            </a:endParaRPr>
          </a:p>
          <a:p>
            <a:pPr indent="-355600" lvl="0" marL="457200" marR="0" rtl="0" algn="just">
              <a:lnSpc>
                <a:spcPct val="100000"/>
              </a:lnSpc>
              <a:spcBef>
                <a:spcPts val="0"/>
              </a:spcBef>
              <a:spcAft>
                <a:spcPts val="0"/>
              </a:spcAft>
              <a:buSzPts val="2000"/>
              <a:buFont typeface="Georgia"/>
              <a:buChar char="●"/>
            </a:pPr>
            <a:r>
              <a:rPr b="1" lang="en" sz="2000">
                <a:latin typeface="Georgia"/>
                <a:ea typeface="Georgia"/>
                <a:cs typeface="Georgia"/>
                <a:sym typeface="Georgia"/>
              </a:rPr>
              <a:t>Interoperability:</a:t>
            </a:r>
            <a:r>
              <a:rPr lang="en" sz="2000">
                <a:latin typeface="Georgia"/>
                <a:ea typeface="Georgia"/>
                <a:cs typeface="Georgia"/>
                <a:sym typeface="Georgia"/>
              </a:rPr>
              <a:t> IoT devices can communicate and work together seamlessly, regardless of their manufacturer or technology platform.</a:t>
            </a:r>
            <a:endParaRPr sz="2000">
              <a:latin typeface="Georgia"/>
              <a:ea typeface="Georgia"/>
              <a:cs typeface="Georgia"/>
              <a:sym typeface="Georgia"/>
            </a:endParaRPr>
          </a:p>
          <a:p>
            <a:pPr indent="-355600" lvl="0" marL="457200" marR="0" rtl="0" algn="just">
              <a:lnSpc>
                <a:spcPct val="100000"/>
              </a:lnSpc>
              <a:spcBef>
                <a:spcPts val="0"/>
              </a:spcBef>
              <a:spcAft>
                <a:spcPts val="0"/>
              </a:spcAft>
              <a:buSzPts val="2000"/>
              <a:buFont typeface="Georgia"/>
              <a:buChar char="●"/>
            </a:pPr>
            <a:r>
              <a:rPr b="1" lang="en" sz="2000">
                <a:latin typeface="Georgia"/>
                <a:ea typeface="Georgia"/>
                <a:cs typeface="Georgia"/>
                <a:sym typeface="Georgia"/>
              </a:rPr>
              <a:t>Data-driven:</a:t>
            </a:r>
            <a:r>
              <a:rPr lang="en" sz="2000">
                <a:latin typeface="Georgia"/>
                <a:ea typeface="Georgia"/>
                <a:cs typeface="Georgia"/>
                <a:sym typeface="Georgia"/>
              </a:rPr>
              <a:t> IoT relies on the collection and analysis of vast amounts of data generated by sensors and other devices to provide insights and inform decision-making.</a:t>
            </a:r>
            <a:endParaRPr sz="2000">
              <a:latin typeface="Georgia"/>
              <a:ea typeface="Georgia"/>
              <a:cs typeface="Georgia"/>
              <a:sym typeface="Georgia"/>
            </a:endParaRPr>
          </a:p>
          <a:p>
            <a:pPr indent="-355600" lvl="0" marL="457200" marR="0" rtl="0" algn="just">
              <a:lnSpc>
                <a:spcPct val="100000"/>
              </a:lnSpc>
              <a:spcBef>
                <a:spcPts val="0"/>
              </a:spcBef>
              <a:spcAft>
                <a:spcPts val="0"/>
              </a:spcAft>
              <a:buSzPts val="2000"/>
              <a:buFont typeface="Georgia"/>
              <a:buChar char="●"/>
            </a:pPr>
            <a:r>
              <a:rPr b="1" lang="en" sz="2000">
                <a:latin typeface="Georgia"/>
                <a:ea typeface="Georgia"/>
                <a:cs typeface="Georgia"/>
                <a:sym typeface="Georgia"/>
              </a:rPr>
              <a:t>Security and privacy:</a:t>
            </a:r>
            <a:r>
              <a:rPr lang="en" sz="2000">
                <a:latin typeface="Georgia"/>
                <a:ea typeface="Georgia"/>
                <a:cs typeface="Georgia"/>
                <a:sym typeface="Georgia"/>
              </a:rPr>
              <a:t> IoT networks must be designed to protect the confidentiality, integrity, and availability of data and prevent unauthorized access and use.</a:t>
            </a:r>
            <a:endParaRPr sz="2000">
              <a:latin typeface="Georgia"/>
              <a:ea typeface="Georgia"/>
              <a:cs typeface="Georgia"/>
              <a:sym typeface="Georgi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6"/>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Architecture of IoT</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280" name="Google Shape;280;p36"/>
          <p:cNvSpPr txBox="1"/>
          <p:nvPr>
            <p:ph idx="1" type="body"/>
          </p:nvPr>
        </p:nvSpPr>
        <p:spPr>
          <a:xfrm>
            <a:off x="0" y="905350"/>
            <a:ext cx="4533300" cy="3724800"/>
          </a:xfrm>
          <a:prstGeom prst="rect">
            <a:avLst/>
          </a:prstGeom>
          <a:noFill/>
          <a:ln>
            <a:noFill/>
          </a:ln>
        </p:spPr>
        <p:txBody>
          <a:bodyPr anchorCtr="0" anchor="t" bIns="34275" lIns="68575" spcFirstLastPara="1" rIns="68575" wrap="square" tIns="34275">
            <a:noAutofit/>
          </a:bodyPr>
          <a:lstStyle/>
          <a:p>
            <a:pPr indent="-355600" lvl="0" marL="457200" marR="0" rtl="0" algn="just">
              <a:lnSpc>
                <a:spcPct val="100000"/>
              </a:lnSpc>
              <a:spcBef>
                <a:spcPts val="0"/>
              </a:spcBef>
              <a:spcAft>
                <a:spcPts val="0"/>
              </a:spcAft>
              <a:buSzPts val="2000"/>
              <a:buFont typeface="Georgia"/>
              <a:buChar char="●"/>
            </a:pPr>
            <a:r>
              <a:rPr lang="en" sz="2000">
                <a:latin typeface="Georgia"/>
                <a:ea typeface="Georgia"/>
                <a:cs typeface="Georgia"/>
                <a:sym typeface="Georgia"/>
              </a:rPr>
              <a:t>The perception layer: Consists of various sensors and devices that collect data from the environment and transmit it to the network.</a:t>
            </a:r>
            <a:endParaRPr sz="2000">
              <a:latin typeface="Georgia"/>
              <a:ea typeface="Georgia"/>
              <a:cs typeface="Georgia"/>
              <a:sym typeface="Georgia"/>
            </a:endParaRPr>
          </a:p>
          <a:p>
            <a:pPr indent="-355600" lvl="0" marL="457200" marR="0" rtl="0" algn="just">
              <a:lnSpc>
                <a:spcPct val="100000"/>
              </a:lnSpc>
              <a:spcBef>
                <a:spcPts val="0"/>
              </a:spcBef>
              <a:spcAft>
                <a:spcPts val="0"/>
              </a:spcAft>
              <a:buSzPts val="2000"/>
              <a:buFont typeface="Georgia"/>
              <a:buChar char="●"/>
            </a:pPr>
            <a:r>
              <a:rPr lang="en" sz="2000">
                <a:latin typeface="Georgia"/>
                <a:ea typeface="Georgia"/>
                <a:cs typeface="Georgia"/>
                <a:sym typeface="Georgia"/>
              </a:rPr>
              <a:t>The network layer: Responsible for connecting the sensors and devices to the cloud or other centralized system using various communication protocols.</a:t>
            </a:r>
            <a:endParaRPr sz="2000">
              <a:latin typeface="Georgia"/>
              <a:ea typeface="Georgia"/>
              <a:cs typeface="Georgia"/>
              <a:sym typeface="Georgia"/>
            </a:endParaRPr>
          </a:p>
          <a:p>
            <a:pPr indent="-355600" lvl="0" marL="457200" marR="0" rtl="0" algn="just">
              <a:lnSpc>
                <a:spcPct val="100000"/>
              </a:lnSpc>
              <a:spcBef>
                <a:spcPts val="0"/>
              </a:spcBef>
              <a:spcAft>
                <a:spcPts val="0"/>
              </a:spcAft>
              <a:buSzPts val="2000"/>
              <a:buFont typeface="Georgia"/>
              <a:buChar char="●"/>
            </a:pPr>
            <a:r>
              <a:rPr lang="en" sz="2000">
                <a:latin typeface="Georgia"/>
                <a:ea typeface="Georgia"/>
                <a:cs typeface="Georgia"/>
                <a:sym typeface="Georgia"/>
              </a:rPr>
              <a:t>The application layer: This layer includes various software applications that analyze the data and provide insights to end-users.</a:t>
            </a:r>
            <a:endParaRPr sz="2000">
              <a:latin typeface="Georgia"/>
              <a:ea typeface="Georgia"/>
              <a:cs typeface="Georgia"/>
              <a:sym typeface="Georgia"/>
            </a:endParaRPr>
          </a:p>
        </p:txBody>
      </p:sp>
      <p:pic>
        <p:nvPicPr>
          <p:cNvPr id="281" name="Google Shape;281;p36"/>
          <p:cNvPicPr preferRelativeResize="0"/>
          <p:nvPr/>
        </p:nvPicPr>
        <p:blipFill rotWithShape="1">
          <a:blip r:embed="rId3">
            <a:alphaModFix/>
          </a:blip>
          <a:srcRect b="0" l="0" r="0" t="0"/>
          <a:stretch/>
        </p:blipFill>
        <p:spPr>
          <a:xfrm>
            <a:off x="4666025" y="933613"/>
            <a:ext cx="4279649" cy="366827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0">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7"/>
          <p:cNvSpPr txBox="1"/>
          <p:nvPr/>
        </p:nvSpPr>
        <p:spPr>
          <a:xfrm>
            <a:off x="367375" y="-7525"/>
            <a:ext cx="81744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2900" u="none" cap="none" strike="noStrike">
                <a:solidFill>
                  <a:schemeClr val="dk1"/>
                </a:solidFill>
                <a:latin typeface="Georgia"/>
                <a:ea typeface="Georgia"/>
                <a:cs typeface="Georgia"/>
                <a:sym typeface="Georgia"/>
              </a:rPr>
              <a:t>Current Status &amp; Future Prospects of </a:t>
            </a:r>
            <a:br>
              <a:rPr b="1" i="0" lang="en" sz="2900" u="none" cap="none" strike="noStrike">
                <a:solidFill>
                  <a:schemeClr val="dk1"/>
                </a:solidFill>
                <a:latin typeface="Georgia"/>
                <a:ea typeface="Georgia"/>
                <a:cs typeface="Georgia"/>
                <a:sym typeface="Georgia"/>
              </a:rPr>
            </a:br>
            <a:r>
              <a:rPr b="1" i="0" lang="en" sz="2900" u="none" cap="none" strike="noStrike">
                <a:solidFill>
                  <a:schemeClr val="dk1"/>
                </a:solidFill>
                <a:latin typeface="Georgia"/>
                <a:ea typeface="Georgia"/>
                <a:cs typeface="Georgia"/>
                <a:sym typeface="Georgia"/>
              </a:rPr>
              <a:t>IOT</a:t>
            </a:r>
            <a:endParaRPr b="1" i="0" sz="29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pic>
        <p:nvPicPr>
          <p:cNvPr id="287" name="Google Shape;287;p37"/>
          <p:cNvPicPr preferRelativeResize="0"/>
          <p:nvPr/>
        </p:nvPicPr>
        <p:blipFill rotWithShape="1">
          <a:blip r:embed="rId3">
            <a:alphaModFix/>
          </a:blip>
          <a:srcRect b="0" l="0" r="0" t="0"/>
          <a:stretch/>
        </p:blipFill>
        <p:spPr>
          <a:xfrm>
            <a:off x="960913" y="970600"/>
            <a:ext cx="7222177" cy="40336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8"/>
          <p:cNvSpPr txBox="1"/>
          <p:nvPr/>
        </p:nvSpPr>
        <p:spPr>
          <a:xfrm>
            <a:off x="354250" y="202425"/>
            <a:ext cx="81744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2900" u="none" cap="none" strike="noStrike">
                <a:solidFill>
                  <a:schemeClr val="dk1"/>
                </a:solidFill>
                <a:latin typeface="Georgia"/>
                <a:ea typeface="Georgia"/>
                <a:cs typeface="Georgia"/>
                <a:sym typeface="Georgia"/>
              </a:rPr>
              <a:t>Future Prospects of IOT</a:t>
            </a:r>
            <a:endParaRPr b="1" i="0" sz="29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pic>
        <p:nvPicPr>
          <p:cNvPr id="293" name="Google Shape;293;p38"/>
          <p:cNvPicPr preferRelativeResize="0"/>
          <p:nvPr/>
        </p:nvPicPr>
        <p:blipFill rotWithShape="1">
          <a:blip r:embed="rId3">
            <a:alphaModFix/>
          </a:blip>
          <a:srcRect b="0" l="0" r="0" t="0"/>
          <a:stretch/>
        </p:blipFill>
        <p:spPr>
          <a:xfrm>
            <a:off x="523875" y="1143725"/>
            <a:ext cx="8096250" cy="3600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1"/>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Intelligent Systems</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pic>
        <p:nvPicPr>
          <p:cNvPr id="181" name="Google Shape;181;p21"/>
          <p:cNvPicPr preferRelativeResize="0"/>
          <p:nvPr/>
        </p:nvPicPr>
        <p:blipFill rotWithShape="1">
          <a:blip r:embed="rId3">
            <a:alphaModFix/>
          </a:blip>
          <a:srcRect b="0" l="0" r="0" t="0"/>
          <a:stretch/>
        </p:blipFill>
        <p:spPr>
          <a:xfrm>
            <a:off x="4460075" y="1354751"/>
            <a:ext cx="4559275" cy="2825999"/>
          </a:xfrm>
          <a:prstGeom prst="rect">
            <a:avLst/>
          </a:prstGeom>
          <a:noFill/>
          <a:ln>
            <a:noFill/>
          </a:ln>
        </p:spPr>
      </p:pic>
      <p:sp>
        <p:nvSpPr>
          <p:cNvPr id="182" name="Google Shape;182;p21"/>
          <p:cNvSpPr txBox="1"/>
          <p:nvPr>
            <p:ph idx="1" type="body"/>
          </p:nvPr>
        </p:nvSpPr>
        <p:spPr>
          <a:xfrm>
            <a:off x="39375" y="905350"/>
            <a:ext cx="4362900" cy="3724800"/>
          </a:xfrm>
          <a:prstGeom prst="rect">
            <a:avLst/>
          </a:prstGeom>
          <a:noFill/>
          <a:ln>
            <a:noFill/>
          </a:ln>
        </p:spPr>
        <p:txBody>
          <a:bodyPr anchorCtr="0" anchor="t" bIns="34275" lIns="68575" spcFirstLastPara="1" rIns="68575" wrap="square" tIns="34275">
            <a:noAutofit/>
          </a:bodyPr>
          <a:lstStyle/>
          <a:p>
            <a:pPr indent="-355600" lvl="0" marL="457200" marR="0" rtl="0" algn="just">
              <a:lnSpc>
                <a:spcPct val="100000"/>
              </a:lnSpc>
              <a:spcBef>
                <a:spcPts val="0"/>
              </a:spcBef>
              <a:spcAft>
                <a:spcPts val="0"/>
              </a:spcAft>
              <a:buSzPts val="2000"/>
              <a:buFont typeface="Georgia"/>
              <a:buChar char="●"/>
            </a:pPr>
            <a:r>
              <a:rPr lang="en" sz="2000">
                <a:latin typeface="Georgia"/>
                <a:ea typeface="Georgia"/>
                <a:cs typeface="Georgia"/>
                <a:sym typeface="Georgia"/>
              </a:rPr>
              <a:t>IS are systems that have the ability to learn, reason, and perceive the environment to make decisions and perform actions.</a:t>
            </a:r>
            <a:endParaRPr sz="2000">
              <a:latin typeface="Georgia"/>
              <a:ea typeface="Georgia"/>
              <a:cs typeface="Georgia"/>
              <a:sym typeface="Georgia"/>
            </a:endParaRPr>
          </a:p>
          <a:p>
            <a:pPr indent="-355600" lvl="0" marL="457200" marR="0" rtl="0" algn="just">
              <a:lnSpc>
                <a:spcPct val="100000"/>
              </a:lnSpc>
              <a:spcBef>
                <a:spcPts val="0"/>
              </a:spcBef>
              <a:spcAft>
                <a:spcPts val="0"/>
              </a:spcAft>
              <a:buSzPts val="2000"/>
              <a:buFont typeface="Georgia"/>
              <a:buChar char="●"/>
            </a:pPr>
            <a:r>
              <a:rPr lang="en" sz="2000">
                <a:latin typeface="Georgia"/>
                <a:ea typeface="Georgia"/>
                <a:cs typeface="Georgia"/>
                <a:sym typeface="Georgia"/>
              </a:rPr>
              <a:t>Sensing is the ability of a system to gather information from the environment through sensors and other devices.</a:t>
            </a:r>
            <a:endParaRPr sz="2000">
              <a:latin typeface="Georgia"/>
              <a:ea typeface="Georgia"/>
              <a:cs typeface="Georgia"/>
              <a:sym typeface="Georgia"/>
            </a:endParaRPr>
          </a:p>
          <a:p>
            <a:pPr indent="-355600" lvl="0" marL="457200" marR="0" rtl="0" algn="just">
              <a:lnSpc>
                <a:spcPct val="100000"/>
              </a:lnSpc>
              <a:spcBef>
                <a:spcPts val="0"/>
              </a:spcBef>
              <a:spcAft>
                <a:spcPts val="0"/>
              </a:spcAft>
              <a:buSzPts val="2000"/>
              <a:buFont typeface="Georgia"/>
              <a:buChar char="●"/>
            </a:pPr>
            <a:r>
              <a:rPr lang="en" sz="2000">
                <a:latin typeface="Georgia"/>
                <a:ea typeface="Georgia"/>
                <a:cs typeface="Georgia"/>
                <a:sym typeface="Georgia"/>
              </a:rPr>
              <a:t>Sensing is an essential component of Intelligent Systems as it provides the necessary data for the system to learn, reason, and make decisions.</a:t>
            </a:r>
            <a:endParaRPr sz="2000">
              <a:latin typeface="Georgia"/>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9"/>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Challenges of IoT</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299" name="Google Shape;299;p39"/>
          <p:cNvSpPr txBox="1"/>
          <p:nvPr>
            <p:ph idx="1" type="body"/>
          </p:nvPr>
        </p:nvSpPr>
        <p:spPr>
          <a:xfrm>
            <a:off x="150" y="905350"/>
            <a:ext cx="9144000" cy="3724800"/>
          </a:xfrm>
          <a:prstGeom prst="rect">
            <a:avLst/>
          </a:prstGeom>
          <a:noFill/>
          <a:ln>
            <a:noFill/>
          </a:ln>
        </p:spPr>
        <p:txBody>
          <a:bodyPr anchorCtr="0" anchor="t" bIns="34275" lIns="68575" spcFirstLastPara="1" rIns="68575" wrap="square" tIns="34275">
            <a:noAutofit/>
          </a:bodyPr>
          <a:lstStyle/>
          <a:p>
            <a:pPr indent="-342900" lvl="0" marL="457200" marR="0" rtl="0" algn="just">
              <a:lnSpc>
                <a:spcPct val="100000"/>
              </a:lnSpc>
              <a:spcBef>
                <a:spcPts val="0"/>
              </a:spcBef>
              <a:spcAft>
                <a:spcPts val="0"/>
              </a:spcAft>
              <a:buSzPts val="1800"/>
              <a:buFont typeface="Georgia"/>
              <a:buChar char="●"/>
            </a:pPr>
            <a:r>
              <a:rPr lang="en" sz="1800">
                <a:latin typeface="Georgia"/>
                <a:ea typeface="Georgia"/>
                <a:cs typeface="Georgia"/>
                <a:sym typeface="Georgia"/>
              </a:rPr>
              <a:t>Security concerns: With the increasing number of IoT devices and the amount of sensitive data they collect and transmit, security has become a major concern.</a:t>
            </a:r>
            <a:endParaRPr sz="1800">
              <a:latin typeface="Georgia"/>
              <a:ea typeface="Georgia"/>
              <a:cs typeface="Georgia"/>
              <a:sym typeface="Georgia"/>
            </a:endParaRPr>
          </a:p>
          <a:p>
            <a:pPr indent="-330200" lvl="1" marL="914400" marR="0" rtl="0" algn="just">
              <a:lnSpc>
                <a:spcPct val="100000"/>
              </a:lnSpc>
              <a:spcBef>
                <a:spcPts val="0"/>
              </a:spcBef>
              <a:spcAft>
                <a:spcPts val="0"/>
              </a:spcAft>
              <a:buSzPts val="1600"/>
              <a:buFont typeface="Georgia"/>
              <a:buChar char="○"/>
            </a:pPr>
            <a:r>
              <a:rPr lang="en" sz="1600">
                <a:latin typeface="Georgia"/>
                <a:ea typeface="Georgia"/>
                <a:cs typeface="Georgia"/>
                <a:sym typeface="Georgia"/>
              </a:rPr>
              <a:t>Hackers can exploit vulnerabilities in IoT devices to gain access to networks, steal data, or launch attacks.</a:t>
            </a:r>
            <a:endParaRPr sz="1600">
              <a:latin typeface="Georgia"/>
              <a:ea typeface="Georgia"/>
              <a:cs typeface="Georgia"/>
              <a:sym typeface="Georgia"/>
            </a:endParaRPr>
          </a:p>
          <a:p>
            <a:pPr indent="-342900" lvl="0" marL="457200" marR="0" rtl="0" algn="just">
              <a:lnSpc>
                <a:spcPct val="100000"/>
              </a:lnSpc>
              <a:spcBef>
                <a:spcPts val="0"/>
              </a:spcBef>
              <a:spcAft>
                <a:spcPts val="0"/>
              </a:spcAft>
              <a:buSzPts val="1800"/>
              <a:buFont typeface="Georgia"/>
              <a:buChar char="●"/>
            </a:pPr>
            <a:r>
              <a:rPr lang="en" sz="1800">
                <a:latin typeface="Georgia"/>
                <a:ea typeface="Georgia"/>
                <a:cs typeface="Georgia"/>
                <a:sym typeface="Georgia"/>
              </a:rPr>
              <a:t>Interoperability issues: With a wide range of devices from different vendors, it can be challenging to ensure interoperability and compatibility between them.</a:t>
            </a:r>
            <a:endParaRPr sz="1600">
              <a:latin typeface="Georgia"/>
              <a:ea typeface="Georgia"/>
              <a:cs typeface="Georgia"/>
              <a:sym typeface="Georgia"/>
            </a:endParaRPr>
          </a:p>
          <a:p>
            <a:pPr indent="-342900" lvl="0" marL="457200" marR="0" rtl="0" algn="just">
              <a:lnSpc>
                <a:spcPct val="100000"/>
              </a:lnSpc>
              <a:spcBef>
                <a:spcPts val="0"/>
              </a:spcBef>
              <a:spcAft>
                <a:spcPts val="0"/>
              </a:spcAft>
              <a:buSzPts val="1800"/>
              <a:buFont typeface="Georgia"/>
              <a:buChar char="●"/>
            </a:pPr>
            <a:r>
              <a:rPr lang="en" sz="1800">
                <a:latin typeface="Georgia"/>
                <a:ea typeface="Georgia"/>
                <a:cs typeface="Georgia"/>
                <a:sym typeface="Georgia"/>
              </a:rPr>
              <a:t>Privacy concerns: IoT devices collect a lot of personal data, which raises concerns about privacy. </a:t>
            </a:r>
            <a:endParaRPr sz="1800">
              <a:latin typeface="Georgia"/>
              <a:ea typeface="Georgia"/>
              <a:cs typeface="Georgia"/>
              <a:sym typeface="Georgia"/>
            </a:endParaRPr>
          </a:p>
          <a:p>
            <a:pPr indent="-330200" lvl="1" marL="914400" marR="0" rtl="0" algn="just">
              <a:lnSpc>
                <a:spcPct val="100000"/>
              </a:lnSpc>
              <a:spcBef>
                <a:spcPts val="0"/>
              </a:spcBef>
              <a:spcAft>
                <a:spcPts val="0"/>
              </a:spcAft>
              <a:buSzPts val="1600"/>
              <a:buFont typeface="Georgia"/>
              <a:buChar char="○"/>
            </a:pPr>
            <a:r>
              <a:rPr lang="en" sz="1600">
                <a:latin typeface="Georgia"/>
                <a:ea typeface="Georgia"/>
                <a:cs typeface="Georgia"/>
                <a:sym typeface="Georgia"/>
              </a:rPr>
              <a:t>There is a risk that this data could be used for unauthorized purposes or be vulnerable to data breaches.</a:t>
            </a:r>
            <a:endParaRPr sz="1600">
              <a:latin typeface="Georgia"/>
              <a:ea typeface="Georgia"/>
              <a:cs typeface="Georgia"/>
              <a:sym typeface="Georgia"/>
            </a:endParaRPr>
          </a:p>
          <a:p>
            <a:pPr indent="-342900" lvl="0" marL="457200" marR="0" rtl="0" algn="just">
              <a:lnSpc>
                <a:spcPct val="100000"/>
              </a:lnSpc>
              <a:spcBef>
                <a:spcPts val="0"/>
              </a:spcBef>
              <a:spcAft>
                <a:spcPts val="0"/>
              </a:spcAft>
              <a:buSzPts val="1800"/>
              <a:buFont typeface="Georgia"/>
              <a:buChar char="●"/>
            </a:pPr>
            <a:r>
              <a:rPr lang="en" sz="1800">
                <a:latin typeface="Georgia"/>
                <a:ea typeface="Georgia"/>
                <a:cs typeface="Georgia"/>
                <a:sym typeface="Georgia"/>
              </a:rPr>
              <a:t>Energy consumption: IoT devices require power to operate, which can be a challenge for devices that are located in remote areas or are difficult to access. </a:t>
            </a:r>
            <a:endParaRPr sz="1800">
              <a:latin typeface="Georgia"/>
              <a:ea typeface="Georgia"/>
              <a:cs typeface="Georgia"/>
              <a:sym typeface="Georgia"/>
            </a:endParaRPr>
          </a:p>
          <a:p>
            <a:pPr indent="-330200" lvl="1" marL="914400" marR="0" rtl="0" algn="just">
              <a:lnSpc>
                <a:spcPct val="100000"/>
              </a:lnSpc>
              <a:spcBef>
                <a:spcPts val="0"/>
              </a:spcBef>
              <a:spcAft>
                <a:spcPts val="0"/>
              </a:spcAft>
              <a:buSzPts val="1600"/>
              <a:buFont typeface="Georgia"/>
              <a:buChar char="○"/>
            </a:pPr>
            <a:r>
              <a:rPr lang="en" sz="1600">
                <a:latin typeface="Georgia"/>
                <a:ea typeface="Georgia"/>
                <a:cs typeface="Georgia"/>
                <a:sym typeface="Georgia"/>
              </a:rPr>
              <a:t>This can limit the scalability of IoT deployments in certain applications.</a:t>
            </a:r>
            <a:endParaRPr sz="1600">
              <a:latin typeface="Georgia"/>
              <a:ea typeface="Georgia"/>
              <a:cs typeface="Georgia"/>
              <a:sym typeface="Georgia"/>
            </a:endParaRPr>
          </a:p>
          <a:p>
            <a:pPr indent="-342900" lvl="0" marL="457200" marR="0" rtl="0" algn="just">
              <a:lnSpc>
                <a:spcPct val="100000"/>
              </a:lnSpc>
              <a:spcBef>
                <a:spcPts val="0"/>
              </a:spcBef>
              <a:spcAft>
                <a:spcPts val="0"/>
              </a:spcAft>
              <a:buSzPts val="1800"/>
              <a:buFont typeface="Georgia"/>
              <a:buChar char="●"/>
            </a:pPr>
            <a:r>
              <a:rPr lang="en" sz="1800">
                <a:latin typeface="Georgia"/>
                <a:ea typeface="Georgia"/>
                <a:cs typeface="Georgia"/>
                <a:sym typeface="Georgia"/>
              </a:rPr>
              <a:t>Data management: IoT generates vast amounts of data, which can be difficult to manage and analyze</a:t>
            </a:r>
            <a:endParaRPr/>
          </a:p>
          <a:p>
            <a:pPr indent="-342900" lvl="1" marL="914400" rtl="0" algn="just">
              <a:lnSpc>
                <a:spcPct val="100000"/>
              </a:lnSpc>
              <a:spcBef>
                <a:spcPts val="0"/>
              </a:spcBef>
              <a:spcAft>
                <a:spcPts val="0"/>
              </a:spcAft>
              <a:buSzPts val="1800"/>
              <a:buFont typeface="Georgia"/>
              <a:buChar char="●"/>
            </a:pPr>
            <a:r>
              <a:rPr lang="en" sz="1500">
                <a:latin typeface="Georgia"/>
                <a:ea typeface="Georgia"/>
                <a:cs typeface="Georgia"/>
                <a:sym typeface="Georgia"/>
              </a:rPr>
              <a:t>AI for Speed and Accuracy! </a:t>
            </a:r>
            <a:endParaRPr sz="1500">
              <a:latin typeface="Georgia"/>
              <a:ea typeface="Georgia"/>
              <a:cs typeface="Georgia"/>
              <a:sym typeface="Georgi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9">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9">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9">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0"/>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Quiz</a:t>
            </a:r>
            <a:endParaRPr b="1" i="0" sz="3000" u="none" cap="none" strike="noStrike">
              <a:solidFill>
                <a:schemeClr val="dk1"/>
              </a:solidFill>
              <a:latin typeface="Georgia"/>
              <a:ea typeface="Georgia"/>
              <a:cs typeface="Georgia"/>
              <a:sym typeface="Georgia"/>
            </a:endParaRPr>
          </a:p>
        </p:txBody>
      </p:sp>
      <p:sp>
        <p:nvSpPr>
          <p:cNvPr id="305" name="Google Shape;305;p40"/>
          <p:cNvSpPr txBox="1"/>
          <p:nvPr>
            <p:ph idx="1" type="body"/>
          </p:nvPr>
        </p:nvSpPr>
        <p:spPr>
          <a:xfrm>
            <a:off x="633845" y="1035887"/>
            <a:ext cx="7886700" cy="3599400"/>
          </a:xfrm>
          <a:prstGeom prst="rect">
            <a:avLst/>
          </a:prstGeom>
          <a:noFill/>
          <a:ln>
            <a:noFill/>
          </a:ln>
        </p:spPr>
        <p:txBody>
          <a:bodyPr anchorCtr="0" anchor="t" bIns="34275" lIns="68575" spcFirstLastPara="1" rIns="68575" wrap="square" tIns="34275">
            <a:noAutofit/>
          </a:bodyPr>
          <a:lstStyle/>
          <a:p>
            <a:pPr indent="-228600" lvl="0" marL="457200" rtl="0" algn="l">
              <a:lnSpc>
                <a:spcPct val="90000"/>
              </a:lnSpc>
              <a:spcBef>
                <a:spcPts val="800"/>
              </a:spcBef>
              <a:spcAft>
                <a:spcPts val="0"/>
              </a:spcAft>
              <a:buClr>
                <a:schemeClr val="dk1"/>
              </a:buClr>
              <a:buSzPts val="1400"/>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1"/>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AI + IOT</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311" name="Google Shape;311;p41"/>
          <p:cNvSpPr txBox="1"/>
          <p:nvPr>
            <p:ph idx="1" type="body"/>
          </p:nvPr>
        </p:nvSpPr>
        <p:spPr>
          <a:xfrm>
            <a:off x="150" y="905350"/>
            <a:ext cx="9144000" cy="3724800"/>
          </a:xfrm>
          <a:prstGeom prst="rect">
            <a:avLst/>
          </a:prstGeom>
          <a:noFill/>
          <a:ln>
            <a:noFill/>
          </a:ln>
        </p:spPr>
        <p:txBody>
          <a:bodyPr anchorCtr="0" anchor="t" bIns="34275" lIns="68575" spcFirstLastPara="1" rIns="68575" wrap="square" tIns="34275">
            <a:noAutofit/>
          </a:bodyPr>
          <a:lstStyle/>
          <a:p>
            <a:pPr indent="0" lvl="0" marL="139700" rtl="0" algn="just">
              <a:lnSpc>
                <a:spcPct val="100000"/>
              </a:lnSpc>
              <a:spcBef>
                <a:spcPts val="0"/>
              </a:spcBef>
              <a:spcAft>
                <a:spcPts val="0"/>
              </a:spcAft>
              <a:buSzPts val="1400"/>
              <a:buNone/>
            </a:pPr>
            <a:r>
              <a:rPr lang="en">
                <a:latin typeface="Georgia"/>
                <a:ea typeface="Georgia"/>
                <a:cs typeface="Georgia"/>
                <a:sym typeface="Georgia"/>
              </a:rPr>
              <a:t>“ Without AI-powered analytics, IoT devices and the data they produce throughout the network would have limited value. Similarly, AI systems would struggle to be relevant in business settings without the IoT-generated data pouring in. However, the powerful combination of AI and IoT can transform industries and help them make more intelligent decisions from the explosive growth of data every day. IoT is like the body, and AI the brains, which together can create new value propositions, business models, revenue streams and services.”</a:t>
            </a:r>
            <a:endParaRPr/>
          </a:p>
          <a:p>
            <a:pPr indent="0" lvl="0" marL="139700" rtl="0" algn="just">
              <a:lnSpc>
                <a:spcPct val="100000"/>
              </a:lnSpc>
              <a:spcBef>
                <a:spcPts val="0"/>
              </a:spcBef>
              <a:spcAft>
                <a:spcPts val="0"/>
              </a:spcAft>
              <a:buSzPts val="1400"/>
              <a:buNone/>
            </a:pPr>
            <a:r>
              <a:rPr lang="en">
                <a:latin typeface="Georgia"/>
                <a:ea typeface="Georgia"/>
                <a:cs typeface="Georgia"/>
                <a:sym typeface="Georgia"/>
              </a:rPr>
              <a:t>				- </a:t>
            </a:r>
            <a:r>
              <a:rPr i="1" lang="en">
                <a:latin typeface="Georgia"/>
                <a:ea typeface="Georgia"/>
                <a:cs typeface="Georgia"/>
                <a:sym typeface="Georgia"/>
              </a:rPr>
              <a:t>Maciej Kranz, Vice President at Cisco.</a:t>
            </a:r>
            <a:endParaRPr i="1">
              <a:latin typeface="Georgia"/>
              <a:ea typeface="Georgia"/>
              <a:cs typeface="Georgia"/>
              <a:sym typeface="Georgi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1">
                                            <p:txEl>
                                              <p:pRg end="1" st="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2"/>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AI + IOT Synergy</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317" name="Google Shape;317;p42"/>
          <p:cNvSpPr txBox="1"/>
          <p:nvPr>
            <p:ph idx="1" type="body"/>
          </p:nvPr>
        </p:nvSpPr>
        <p:spPr>
          <a:xfrm>
            <a:off x="150" y="905350"/>
            <a:ext cx="5174523" cy="3724800"/>
          </a:xfrm>
          <a:prstGeom prst="rect">
            <a:avLst/>
          </a:prstGeom>
          <a:noFill/>
          <a:ln>
            <a:noFill/>
          </a:ln>
        </p:spPr>
        <p:txBody>
          <a:bodyPr anchorCtr="0" anchor="t" bIns="34275" lIns="68575" spcFirstLastPara="1" rIns="68575" wrap="square" tIns="34275">
            <a:noAutofit/>
          </a:bodyPr>
          <a:lstStyle/>
          <a:p>
            <a:pPr indent="-317500" lvl="0" marL="457200" marR="0" rtl="0" algn="just">
              <a:lnSpc>
                <a:spcPct val="100000"/>
              </a:lnSpc>
              <a:spcBef>
                <a:spcPts val="0"/>
              </a:spcBef>
              <a:spcAft>
                <a:spcPts val="0"/>
              </a:spcAft>
              <a:buSzPts val="1400"/>
              <a:buFont typeface="Georgia"/>
              <a:buChar char="●"/>
            </a:pPr>
            <a:r>
              <a:rPr lang="en">
                <a:latin typeface="Georgia"/>
                <a:ea typeface="Georgia"/>
                <a:cs typeface="Georgia"/>
                <a:sym typeface="Georgia"/>
              </a:rPr>
              <a:t>Data processing and insights: AI algorithms can evaluate this data in real-time to find trends, make predictions, and gain insights. </a:t>
            </a:r>
            <a:endParaRPr/>
          </a:p>
          <a:p>
            <a:pPr indent="-317500" lvl="1" marL="914400" rtl="0" algn="just">
              <a:lnSpc>
                <a:spcPct val="100000"/>
              </a:lnSpc>
              <a:spcBef>
                <a:spcPts val="0"/>
              </a:spcBef>
              <a:spcAft>
                <a:spcPts val="0"/>
              </a:spcAft>
              <a:buSzPts val="1400"/>
              <a:buFont typeface="Georgia"/>
              <a:buChar char="●"/>
            </a:pPr>
            <a:r>
              <a:rPr lang="en">
                <a:latin typeface="Georgia"/>
                <a:ea typeface="Georgia"/>
                <a:cs typeface="Georgia"/>
                <a:sym typeface="Georgia"/>
              </a:rPr>
              <a:t>E.g.: IoT sensors track traffic patterns in smart cities, and AI algorithms improve traffic flow and eliminate congestion.</a:t>
            </a:r>
            <a:endParaRPr/>
          </a:p>
          <a:p>
            <a:pPr indent="-317500" lvl="0" marL="457200" marR="0" rtl="0" algn="just">
              <a:lnSpc>
                <a:spcPct val="100000"/>
              </a:lnSpc>
              <a:spcBef>
                <a:spcPts val="0"/>
              </a:spcBef>
              <a:spcAft>
                <a:spcPts val="0"/>
              </a:spcAft>
              <a:buSzPts val="1400"/>
              <a:buFont typeface="Georgia"/>
              <a:buChar char="●"/>
            </a:pPr>
            <a:r>
              <a:rPr lang="en">
                <a:latin typeface="Georgia"/>
                <a:ea typeface="Georgia"/>
                <a:cs typeface="Georgia"/>
                <a:sym typeface="Georgia"/>
              </a:rPr>
              <a:t>Automation and efficiency: AI lets IoT devices automate operations using data. In manufacturing, </a:t>
            </a:r>
            <a:endParaRPr/>
          </a:p>
          <a:p>
            <a:pPr indent="-317500" lvl="1" marL="914400" rtl="0" algn="just">
              <a:lnSpc>
                <a:spcPct val="100000"/>
              </a:lnSpc>
              <a:spcBef>
                <a:spcPts val="0"/>
              </a:spcBef>
              <a:spcAft>
                <a:spcPts val="0"/>
              </a:spcAft>
              <a:buSzPts val="1400"/>
              <a:buFont typeface="Georgia"/>
              <a:buChar char="●"/>
            </a:pPr>
            <a:r>
              <a:rPr lang="en">
                <a:latin typeface="Georgia"/>
                <a:ea typeface="Georgia"/>
                <a:cs typeface="Georgia"/>
                <a:sym typeface="Georgia"/>
              </a:rPr>
              <a:t>E.g. : IoT-connected robots may optimize productivity and reduce mistakes by analyzing production line data with AI.</a:t>
            </a:r>
            <a:endParaRPr/>
          </a:p>
          <a:p>
            <a:pPr indent="0" lvl="0" marL="139700" marR="0" rtl="0" algn="just">
              <a:lnSpc>
                <a:spcPct val="100000"/>
              </a:lnSpc>
              <a:spcBef>
                <a:spcPts val="0"/>
              </a:spcBef>
              <a:spcAft>
                <a:spcPts val="0"/>
              </a:spcAft>
              <a:buSzPts val="1400"/>
              <a:buNone/>
            </a:pPr>
            <a:r>
              <a:t/>
            </a:r>
            <a:endParaRPr>
              <a:latin typeface="Georgia"/>
              <a:ea typeface="Georgia"/>
              <a:cs typeface="Georgia"/>
              <a:sym typeface="Georgia"/>
            </a:endParaRPr>
          </a:p>
        </p:txBody>
      </p:sp>
      <p:pic>
        <p:nvPicPr>
          <p:cNvPr descr="The Convergence of AI and IoT" id="318" name="Google Shape;318;p42"/>
          <p:cNvPicPr preferRelativeResize="0"/>
          <p:nvPr/>
        </p:nvPicPr>
        <p:blipFill rotWithShape="1">
          <a:blip r:embed="rId3">
            <a:alphaModFix/>
          </a:blip>
          <a:srcRect b="0" l="0" r="0" t="0"/>
          <a:stretch/>
        </p:blipFill>
        <p:spPr>
          <a:xfrm>
            <a:off x="5206984" y="1524305"/>
            <a:ext cx="3916085" cy="248689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7">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3"/>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AI + IOT Synergy</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324" name="Google Shape;324;p43"/>
          <p:cNvSpPr txBox="1"/>
          <p:nvPr>
            <p:ph idx="1" type="body"/>
          </p:nvPr>
        </p:nvSpPr>
        <p:spPr>
          <a:xfrm>
            <a:off x="150" y="905350"/>
            <a:ext cx="8542675" cy="3724800"/>
          </a:xfrm>
          <a:prstGeom prst="rect">
            <a:avLst/>
          </a:prstGeom>
          <a:noFill/>
          <a:ln>
            <a:noFill/>
          </a:ln>
        </p:spPr>
        <p:txBody>
          <a:bodyPr anchorCtr="0" anchor="t" bIns="34275" lIns="68575" spcFirstLastPara="1" rIns="68575" wrap="square" tIns="34275">
            <a:noAutofit/>
          </a:bodyPr>
          <a:lstStyle/>
          <a:p>
            <a:pPr indent="-317500" lvl="0" marL="457200" marR="0" rtl="0" algn="just">
              <a:lnSpc>
                <a:spcPct val="100000"/>
              </a:lnSpc>
              <a:spcBef>
                <a:spcPts val="0"/>
              </a:spcBef>
              <a:spcAft>
                <a:spcPts val="0"/>
              </a:spcAft>
              <a:buSzPts val="1400"/>
              <a:buFont typeface="Georgia"/>
              <a:buChar char="●"/>
            </a:pPr>
            <a:r>
              <a:rPr lang="en">
                <a:latin typeface="Georgia"/>
                <a:ea typeface="Georgia"/>
                <a:cs typeface="Georgia"/>
                <a:sym typeface="Georgia"/>
              </a:rPr>
              <a:t>Personalization and adaptation: AI IoT systems can tailor user experiences using behavioral data from IoT devices. </a:t>
            </a:r>
            <a:endParaRPr/>
          </a:p>
          <a:p>
            <a:pPr indent="-317500" lvl="1" marL="914400" rtl="0" algn="just">
              <a:lnSpc>
                <a:spcPct val="100000"/>
              </a:lnSpc>
              <a:spcBef>
                <a:spcPts val="0"/>
              </a:spcBef>
              <a:spcAft>
                <a:spcPts val="0"/>
              </a:spcAft>
              <a:buSzPts val="1400"/>
              <a:buFont typeface="Georgia"/>
              <a:buChar char="●"/>
            </a:pPr>
            <a:r>
              <a:rPr lang="en">
                <a:latin typeface="Georgia"/>
                <a:ea typeface="Georgia"/>
                <a:cs typeface="Georgia"/>
                <a:sym typeface="Georgia"/>
              </a:rPr>
              <a:t>E.g. To offer individualized therapy, AI algorithms can evaluate patient health indicators from wearable IoT devices.</a:t>
            </a:r>
            <a:endParaRPr/>
          </a:p>
          <a:p>
            <a:pPr indent="-317500" lvl="0" marL="457200" marR="0" rtl="0" algn="just">
              <a:lnSpc>
                <a:spcPct val="100000"/>
              </a:lnSpc>
              <a:spcBef>
                <a:spcPts val="0"/>
              </a:spcBef>
              <a:spcAft>
                <a:spcPts val="0"/>
              </a:spcAft>
              <a:buSzPts val="1400"/>
              <a:buFont typeface="Georgia"/>
              <a:buChar char="●"/>
            </a:pPr>
            <a:r>
              <a:rPr lang="en">
                <a:latin typeface="Georgia"/>
                <a:ea typeface="Georgia"/>
                <a:cs typeface="Georgia"/>
                <a:sym typeface="Georgia"/>
              </a:rPr>
              <a:t>Predictive capabilities: AI IoT systems can use past data to predict future occurrences or demands. </a:t>
            </a:r>
            <a:endParaRPr/>
          </a:p>
          <a:p>
            <a:pPr indent="-317500" lvl="1" marL="914400" rtl="0" algn="just">
              <a:lnSpc>
                <a:spcPct val="100000"/>
              </a:lnSpc>
              <a:spcBef>
                <a:spcPts val="0"/>
              </a:spcBef>
              <a:spcAft>
                <a:spcPts val="0"/>
              </a:spcAft>
              <a:buSzPts val="1400"/>
              <a:buFont typeface="Georgia"/>
              <a:buChar char="●"/>
            </a:pPr>
            <a:r>
              <a:rPr lang="en">
                <a:latin typeface="Georgia"/>
                <a:ea typeface="Georgia"/>
                <a:cs typeface="Georgia"/>
                <a:sym typeface="Georgia"/>
              </a:rPr>
              <a:t>E.g. Industrial IoT predictive maintenance employs AI to evaluate equipment performance data and forecast maintenance needs, minimizing costly breakdowns.</a:t>
            </a:r>
            <a:endParaRPr/>
          </a:p>
          <a:p>
            <a:pPr indent="-228600" lvl="0" marL="457200" marR="0" rtl="0" algn="just">
              <a:lnSpc>
                <a:spcPct val="100000"/>
              </a:lnSpc>
              <a:spcBef>
                <a:spcPts val="0"/>
              </a:spcBef>
              <a:spcAft>
                <a:spcPts val="0"/>
              </a:spcAft>
              <a:buSzPts val="1400"/>
              <a:buFont typeface="Georgia"/>
              <a:buNone/>
            </a:pPr>
            <a:r>
              <a:t/>
            </a:r>
            <a:endParaRPr>
              <a:latin typeface="Georgia"/>
              <a:ea typeface="Georgia"/>
              <a:cs typeface="Georgia"/>
              <a:sym typeface="Georgi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4">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4"/>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Sensor Fusion</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330" name="Google Shape;330;p44"/>
          <p:cNvSpPr txBox="1"/>
          <p:nvPr>
            <p:ph idx="1" type="body"/>
          </p:nvPr>
        </p:nvSpPr>
        <p:spPr>
          <a:xfrm>
            <a:off x="354275" y="981550"/>
            <a:ext cx="8502600" cy="3724800"/>
          </a:xfrm>
          <a:prstGeom prst="rect">
            <a:avLst/>
          </a:prstGeom>
          <a:noFill/>
          <a:ln>
            <a:noFill/>
          </a:ln>
        </p:spPr>
        <p:txBody>
          <a:bodyPr anchorCtr="0" anchor="t" bIns="34275" lIns="68575" spcFirstLastPara="1" rIns="68575" wrap="square" tIns="34275">
            <a:noAutofit/>
          </a:bodyPr>
          <a:lstStyle/>
          <a:p>
            <a:pPr indent="-317500" lvl="0" marL="457200" marR="0" rtl="0" algn="just">
              <a:lnSpc>
                <a:spcPct val="100000"/>
              </a:lnSpc>
              <a:spcBef>
                <a:spcPts val="0"/>
              </a:spcBef>
              <a:spcAft>
                <a:spcPts val="0"/>
              </a:spcAft>
              <a:buSzPts val="1400"/>
              <a:buFont typeface="Georgia"/>
              <a:buChar char="●"/>
            </a:pPr>
            <a:r>
              <a:rPr b="1" lang="en">
                <a:latin typeface="Georgia"/>
                <a:ea typeface="Georgia"/>
                <a:cs typeface="Georgia"/>
                <a:sym typeface="Georgia"/>
              </a:rPr>
              <a:t>Problem:</a:t>
            </a:r>
            <a:endParaRPr b="1">
              <a:latin typeface="Georgia"/>
              <a:ea typeface="Georgia"/>
              <a:cs typeface="Georgia"/>
              <a:sym typeface="Georgia"/>
            </a:endParaRPr>
          </a:p>
          <a:p>
            <a:pPr indent="-317500" lvl="1" marL="914400" marR="0" rtl="0" algn="just">
              <a:lnSpc>
                <a:spcPct val="100000"/>
              </a:lnSpc>
              <a:spcBef>
                <a:spcPts val="0"/>
              </a:spcBef>
              <a:spcAft>
                <a:spcPts val="0"/>
              </a:spcAft>
              <a:buSzPts val="1400"/>
              <a:buFont typeface="Georgia"/>
              <a:buChar char="○"/>
            </a:pPr>
            <a:r>
              <a:rPr lang="en">
                <a:latin typeface="Georgia"/>
                <a:ea typeface="Georgia"/>
                <a:cs typeface="Georgia"/>
                <a:sym typeface="Georgia"/>
              </a:rPr>
              <a:t>A single source of sensory information can only provide partial information  of the environment, usually unable to resolve ambiguities.</a:t>
            </a:r>
            <a:endParaRPr>
              <a:latin typeface="Georgia"/>
              <a:ea typeface="Georgia"/>
              <a:cs typeface="Georgia"/>
              <a:sym typeface="Georgia"/>
            </a:endParaRPr>
          </a:p>
          <a:p>
            <a:pPr indent="-317500" lvl="1" marL="914400" marR="0" rtl="0" algn="just">
              <a:lnSpc>
                <a:spcPct val="100000"/>
              </a:lnSpc>
              <a:spcBef>
                <a:spcPts val="0"/>
              </a:spcBef>
              <a:spcAft>
                <a:spcPts val="0"/>
              </a:spcAft>
              <a:buSzPts val="1400"/>
              <a:buFont typeface="Georgia"/>
              <a:buChar char="○"/>
            </a:pPr>
            <a:r>
              <a:rPr lang="en">
                <a:latin typeface="Georgia"/>
                <a:ea typeface="Georgia"/>
                <a:cs typeface="Georgia"/>
                <a:sym typeface="Georgia"/>
              </a:rPr>
              <a:t>The information from a single sensor is:</a:t>
            </a:r>
            <a:endParaRPr>
              <a:latin typeface="Georgia"/>
              <a:ea typeface="Georgia"/>
              <a:cs typeface="Georgia"/>
              <a:sym typeface="Georgia"/>
            </a:endParaRPr>
          </a:p>
          <a:p>
            <a:pPr indent="-317500" lvl="2" marL="1371600" marR="0" rtl="0" algn="just">
              <a:lnSpc>
                <a:spcPct val="100000"/>
              </a:lnSpc>
              <a:spcBef>
                <a:spcPts val="0"/>
              </a:spcBef>
              <a:spcAft>
                <a:spcPts val="0"/>
              </a:spcAft>
              <a:buSzPts val="1400"/>
              <a:buFont typeface="Georgia"/>
              <a:buChar char="■"/>
            </a:pPr>
            <a:r>
              <a:rPr lang="en">
                <a:latin typeface="Georgia"/>
                <a:ea typeface="Georgia"/>
                <a:cs typeface="Georgia"/>
                <a:sym typeface="Georgia"/>
              </a:rPr>
              <a:t>uncertain (has noise)</a:t>
            </a:r>
            <a:endParaRPr>
              <a:latin typeface="Georgia"/>
              <a:ea typeface="Georgia"/>
              <a:cs typeface="Georgia"/>
              <a:sym typeface="Georgia"/>
            </a:endParaRPr>
          </a:p>
          <a:p>
            <a:pPr indent="-317500" lvl="2" marL="1371600" marR="0" rtl="0" algn="just">
              <a:lnSpc>
                <a:spcPct val="100000"/>
              </a:lnSpc>
              <a:spcBef>
                <a:spcPts val="0"/>
              </a:spcBef>
              <a:spcAft>
                <a:spcPts val="0"/>
              </a:spcAft>
              <a:buSzPts val="1400"/>
              <a:buFont typeface="Georgia"/>
              <a:buChar char="■"/>
            </a:pPr>
            <a:r>
              <a:rPr lang="en">
                <a:latin typeface="Georgia"/>
                <a:ea typeface="Georgia"/>
                <a:cs typeface="Georgia"/>
                <a:sym typeface="Georgia"/>
              </a:rPr>
              <a:t>usually partial (e.g., occlusions)</a:t>
            </a:r>
            <a:endParaRPr>
              <a:latin typeface="Georgia"/>
              <a:ea typeface="Georgia"/>
              <a:cs typeface="Georgia"/>
              <a:sym typeface="Georgia"/>
            </a:endParaRPr>
          </a:p>
          <a:p>
            <a:pPr indent="-317500" lvl="2" marL="1371600" marR="0" rtl="0" algn="just">
              <a:lnSpc>
                <a:spcPct val="100000"/>
              </a:lnSpc>
              <a:spcBef>
                <a:spcPts val="0"/>
              </a:spcBef>
              <a:spcAft>
                <a:spcPts val="0"/>
              </a:spcAft>
              <a:buSzPts val="1400"/>
              <a:buFont typeface="Georgia"/>
              <a:buChar char="■"/>
            </a:pPr>
            <a:r>
              <a:rPr lang="en">
                <a:latin typeface="Georgia"/>
                <a:ea typeface="Georgia"/>
                <a:cs typeface="Georgia"/>
                <a:sym typeface="Georgia"/>
              </a:rPr>
              <a:t>occasionally spurious or incorrect (e.g., specular reflections in ultrasound)</a:t>
            </a:r>
            <a:endParaRPr>
              <a:latin typeface="Georgia"/>
              <a:ea typeface="Georgia"/>
              <a:cs typeface="Georgia"/>
              <a:sym typeface="Georgia"/>
            </a:endParaRPr>
          </a:p>
          <a:p>
            <a:pPr indent="-317500" lvl="2" marL="1371600" marR="0" rtl="0" algn="just">
              <a:lnSpc>
                <a:spcPct val="100000"/>
              </a:lnSpc>
              <a:spcBef>
                <a:spcPts val="0"/>
              </a:spcBef>
              <a:spcAft>
                <a:spcPts val="0"/>
              </a:spcAft>
              <a:buSzPts val="1400"/>
              <a:buFont typeface="Georgia"/>
              <a:buChar char="■"/>
            </a:pPr>
            <a:r>
              <a:rPr lang="en">
                <a:latin typeface="Georgia"/>
                <a:ea typeface="Georgia"/>
                <a:cs typeface="Georgia"/>
                <a:sym typeface="Georgia"/>
              </a:rPr>
              <a:t>often geographically or geometrically incomparable with other sensor views.</a:t>
            </a:r>
            <a:endParaRPr>
              <a:latin typeface="Georgia"/>
              <a:ea typeface="Georgia"/>
              <a:cs typeface="Georgia"/>
              <a:sym typeface="Georgia"/>
            </a:endParaRPr>
          </a:p>
          <a:p>
            <a:pPr indent="0" lvl="0" marL="1371600" marR="0" rtl="0" algn="just">
              <a:lnSpc>
                <a:spcPct val="100000"/>
              </a:lnSpc>
              <a:spcBef>
                <a:spcPts val="0"/>
              </a:spcBef>
              <a:spcAft>
                <a:spcPts val="0"/>
              </a:spcAft>
              <a:buSzPts val="1400"/>
              <a:buNone/>
            </a:pPr>
            <a:r>
              <a:t/>
            </a:r>
            <a:endParaRPr>
              <a:latin typeface="Georgia"/>
              <a:ea typeface="Georgia"/>
              <a:cs typeface="Georgia"/>
              <a:sym typeface="Georgia"/>
            </a:endParaRPr>
          </a:p>
          <a:p>
            <a:pPr indent="-317500" lvl="0" marL="457200" marR="0" rtl="0" algn="just">
              <a:lnSpc>
                <a:spcPct val="100000"/>
              </a:lnSpc>
              <a:spcBef>
                <a:spcPts val="0"/>
              </a:spcBef>
              <a:spcAft>
                <a:spcPts val="0"/>
              </a:spcAft>
              <a:buSzPts val="1400"/>
              <a:buFont typeface="Georgia"/>
              <a:buChar char="●"/>
            </a:pPr>
            <a:r>
              <a:rPr b="1" lang="en">
                <a:latin typeface="Georgia"/>
                <a:ea typeface="Georgia"/>
                <a:cs typeface="Georgia"/>
                <a:sym typeface="Georgia"/>
              </a:rPr>
              <a:t>Solution:</a:t>
            </a:r>
            <a:endParaRPr b="1">
              <a:latin typeface="Georgia"/>
              <a:ea typeface="Georgia"/>
              <a:cs typeface="Georgia"/>
              <a:sym typeface="Georgia"/>
            </a:endParaRPr>
          </a:p>
          <a:p>
            <a:pPr indent="-317500" lvl="1" marL="914400" marR="0" rtl="0" algn="just">
              <a:lnSpc>
                <a:spcPct val="100000"/>
              </a:lnSpc>
              <a:spcBef>
                <a:spcPts val="0"/>
              </a:spcBef>
              <a:spcAft>
                <a:spcPts val="0"/>
              </a:spcAft>
              <a:buSzPts val="1400"/>
              <a:buFont typeface="Georgia"/>
              <a:buChar char="○"/>
            </a:pPr>
            <a:r>
              <a:rPr lang="en">
                <a:latin typeface="Georgia"/>
                <a:ea typeface="Georgia"/>
                <a:cs typeface="Georgia"/>
                <a:sym typeface="Georgia"/>
              </a:rPr>
              <a:t>Use diverse information from many different sources to overcome the  limitations of a single source of information, through coordinated constraint of partial interpretations and by cooperative resolution of ambiguity.</a:t>
            </a:r>
            <a:endParaRPr>
              <a:latin typeface="Georgia"/>
              <a:ea typeface="Georgia"/>
              <a:cs typeface="Georgia"/>
              <a:sym typeface="Georgi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0">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0">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0">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0">
                                            <p:txEl>
                                              <p:pRg end="9" st="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5"/>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Sensor Fusion</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336" name="Google Shape;336;p45"/>
          <p:cNvSpPr txBox="1"/>
          <p:nvPr>
            <p:ph idx="1" type="body"/>
          </p:nvPr>
        </p:nvSpPr>
        <p:spPr>
          <a:xfrm>
            <a:off x="150" y="905350"/>
            <a:ext cx="9144000" cy="1017000"/>
          </a:xfrm>
          <a:prstGeom prst="rect">
            <a:avLst/>
          </a:prstGeom>
          <a:noFill/>
          <a:ln>
            <a:noFill/>
          </a:ln>
        </p:spPr>
        <p:txBody>
          <a:bodyPr anchorCtr="0" anchor="t" bIns="34275" lIns="68575" spcFirstLastPara="1" rIns="68575" wrap="square" tIns="34275">
            <a:noAutofit/>
          </a:bodyPr>
          <a:lstStyle/>
          <a:p>
            <a:pPr indent="-317500" lvl="0" marL="457200" marR="0" rtl="0" algn="just">
              <a:lnSpc>
                <a:spcPct val="100000"/>
              </a:lnSpc>
              <a:spcBef>
                <a:spcPts val="0"/>
              </a:spcBef>
              <a:spcAft>
                <a:spcPts val="0"/>
              </a:spcAft>
              <a:buSzPts val="1400"/>
              <a:buFont typeface="Georgia"/>
              <a:buChar char="●"/>
            </a:pPr>
            <a:r>
              <a:rPr b="1" lang="en">
                <a:latin typeface="Georgia"/>
                <a:ea typeface="Georgia"/>
                <a:cs typeface="Georgia"/>
                <a:sym typeface="Georgia"/>
              </a:rPr>
              <a:t>Sensor fusion</a:t>
            </a:r>
            <a:r>
              <a:rPr lang="en">
                <a:latin typeface="Georgia"/>
                <a:ea typeface="Georgia"/>
                <a:cs typeface="Georgia"/>
                <a:sym typeface="Georgia"/>
              </a:rPr>
              <a:t> is the process of combining data from multiple sensors to improve the accuracy and reliability of measurements and provide a more complete understanding of the environment. </a:t>
            </a:r>
            <a:endParaRPr>
              <a:latin typeface="Georgia"/>
              <a:ea typeface="Georgia"/>
              <a:cs typeface="Georgia"/>
              <a:sym typeface="Georgia"/>
            </a:endParaRPr>
          </a:p>
          <a:p>
            <a:pPr indent="0" lvl="0" marL="0" marR="0" rtl="0" algn="just">
              <a:lnSpc>
                <a:spcPct val="100000"/>
              </a:lnSpc>
              <a:spcBef>
                <a:spcPts val="0"/>
              </a:spcBef>
              <a:spcAft>
                <a:spcPts val="0"/>
              </a:spcAft>
              <a:buSzPts val="1400"/>
              <a:buNone/>
            </a:pPr>
            <a:r>
              <a:t/>
            </a:r>
            <a:endParaRPr>
              <a:latin typeface="Georgia"/>
              <a:ea typeface="Georgia"/>
              <a:cs typeface="Georgia"/>
              <a:sym typeface="Georgia"/>
            </a:endParaRPr>
          </a:p>
        </p:txBody>
      </p:sp>
      <p:pic>
        <p:nvPicPr>
          <p:cNvPr id="337" name="Google Shape;337;p45"/>
          <p:cNvPicPr preferRelativeResize="0"/>
          <p:nvPr/>
        </p:nvPicPr>
        <p:blipFill rotWithShape="1">
          <a:blip r:embed="rId3">
            <a:alphaModFix/>
          </a:blip>
          <a:srcRect b="0" l="0" r="0" t="0"/>
          <a:stretch/>
        </p:blipFill>
        <p:spPr>
          <a:xfrm>
            <a:off x="1774675" y="1922350"/>
            <a:ext cx="5594650" cy="31852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6"/>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Techniques for Sensor Fusion</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pic>
        <p:nvPicPr>
          <p:cNvPr id="343" name="Google Shape;343;p46"/>
          <p:cNvPicPr preferRelativeResize="0"/>
          <p:nvPr/>
        </p:nvPicPr>
        <p:blipFill rotWithShape="1">
          <a:blip r:embed="rId3">
            <a:alphaModFix/>
          </a:blip>
          <a:srcRect b="0" l="0" r="0" t="0"/>
          <a:stretch/>
        </p:blipFill>
        <p:spPr>
          <a:xfrm>
            <a:off x="178363" y="1047150"/>
            <a:ext cx="8842225" cy="374325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7"/>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Techniques for Sensor Fusion</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349" name="Google Shape;349;p47"/>
          <p:cNvSpPr txBox="1"/>
          <p:nvPr>
            <p:ph idx="1" type="body"/>
          </p:nvPr>
        </p:nvSpPr>
        <p:spPr>
          <a:xfrm>
            <a:off x="0" y="981550"/>
            <a:ext cx="8856900" cy="3724800"/>
          </a:xfrm>
          <a:prstGeom prst="rect">
            <a:avLst/>
          </a:prstGeom>
          <a:noFill/>
          <a:ln>
            <a:noFill/>
          </a:ln>
        </p:spPr>
        <p:txBody>
          <a:bodyPr anchorCtr="0" anchor="t" bIns="34275" lIns="68575" spcFirstLastPara="1" rIns="68575" wrap="square" tIns="34275">
            <a:noAutofit/>
          </a:bodyPr>
          <a:lstStyle/>
          <a:p>
            <a:pPr indent="-317500" lvl="0" marL="457200" marR="0" rtl="0" algn="just">
              <a:lnSpc>
                <a:spcPct val="100000"/>
              </a:lnSpc>
              <a:spcBef>
                <a:spcPts val="0"/>
              </a:spcBef>
              <a:spcAft>
                <a:spcPts val="0"/>
              </a:spcAft>
              <a:buSzPts val="1400"/>
              <a:buFont typeface="Georgia"/>
              <a:buChar char="●"/>
            </a:pPr>
            <a:r>
              <a:rPr b="1" lang="en">
                <a:latin typeface="Georgia"/>
                <a:ea typeface="Georgia"/>
                <a:cs typeface="Georgia"/>
                <a:sym typeface="Georgia"/>
              </a:rPr>
              <a:t>Data Fusion:</a:t>
            </a:r>
            <a:r>
              <a:rPr lang="en">
                <a:latin typeface="Georgia"/>
                <a:ea typeface="Georgia"/>
                <a:cs typeface="Georgia"/>
                <a:sym typeface="Georgia"/>
              </a:rPr>
              <a:t> It involves combining data from multiple sensors and filtering out irrelevant or redundant data to obtain a more accurate measurement. </a:t>
            </a:r>
            <a:endParaRPr>
              <a:latin typeface="Georgia"/>
              <a:ea typeface="Georgia"/>
              <a:cs typeface="Georgia"/>
              <a:sym typeface="Georgia"/>
            </a:endParaRPr>
          </a:p>
          <a:p>
            <a:pPr indent="-317500" lvl="1" marL="914400" marR="0" rtl="0" algn="just">
              <a:lnSpc>
                <a:spcPct val="100000"/>
              </a:lnSpc>
              <a:spcBef>
                <a:spcPts val="0"/>
              </a:spcBef>
              <a:spcAft>
                <a:spcPts val="0"/>
              </a:spcAft>
              <a:buSzPts val="1400"/>
              <a:buFont typeface="Georgia"/>
              <a:buChar char="○"/>
            </a:pPr>
            <a:r>
              <a:rPr lang="en">
                <a:latin typeface="Georgia"/>
                <a:ea typeface="Georgia"/>
                <a:cs typeface="Georgia"/>
                <a:sym typeface="Georgia"/>
              </a:rPr>
              <a:t>This technique can be used to reduce noise and improve signal quality.</a:t>
            </a:r>
            <a:endParaRPr>
              <a:latin typeface="Georgia"/>
              <a:ea typeface="Georgia"/>
              <a:cs typeface="Georgia"/>
              <a:sym typeface="Georgia"/>
            </a:endParaRPr>
          </a:p>
          <a:p>
            <a:pPr indent="-317500" lvl="0" marL="457200" marR="0" rtl="0" algn="just">
              <a:lnSpc>
                <a:spcPct val="100000"/>
              </a:lnSpc>
              <a:spcBef>
                <a:spcPts val="0"/>
              </a:spcBef>
              <a:spcAft>
                <a:spcPts val="0"/>
              </a:spcAft>
              <a:buSzPts val="1400"/>
              <a:buFont typeface="Georgia"/>
              <a:buChar char="●"/>
            </a:pPr>
            <a:r>
              <a:rPr b="1" lang="en">
                <a:latin typeface="Georgia"/>
                <a:ea typeface="Georgia"/>
                <a:cs typeface="Georgia"/>
                <a:sym typeface="Georgia"/>
              </a:rPr>
              <a:t>Feature Fusion:</a:t>
            </a:r>
            <a:r>
              <a:rPr lang="en">
                <a:latin typeface="Georgia"/>
                <a:ea typeface="Georgia"/>
                <a:cs typeface="Georgia"/>
                <a:sym typeface="Georgia"/>
              </a:rPr>
              <a:t> It involves combining features or characteristics extracted from sensor data to obtain a more complete representation of the environment. </a:t>
            </a:r>
            <a:endParaRPr>
              <a:latin typeface="Georgia"/>
              <a:ea typeface="Georgia"/>
              <a:cs typeface="Georgia"/>
              <a:sym typeface="Georgia"/>
            </a:endParaRPr>
          </a:p>
          <a:p>
            <a:pPr indent="-317500" lvl="1" marL="914400" marR="0" rtl="0" algn="just">
              <a:lnSpc>
                <a:spcPct val="100000"/>
              </a:lnSpc>
              <a:spcBef>
                <a:spcPts val="0"/>
              </a:spcBef>
              <a:spcAft>
                <a:spcPts val="0"/>
              </a:spcAft>
              <a:buSzPts val="1400"/>
              <a:buFont typeface="Georgia"/>
              <a:buChar char="○"/>
            </a:pPr>
            <a:r>
              <a:rPr lang="en">
                <a:latin typeface="Georgia"/>
                <a:ea typeface="Georgia"/>
                <a:cs typeface="Georgia"/>
                <a:sym typeface="Georgia"/>
              </a:rPr>
              <a:t>This technique can be used to identify patterns and anomalies in data.</a:t>
            </a:r>
            <a:endParaRPr>
              <a:latin typeface="Georgia"/>
              <a:ea typeface="Georgia"/>
              <a:cs typeface="Georgia"/>
              <a:sym typeface="Georgia"/>
            </a:endParaRPr>
          </a:p>
          <a:p>
            <a:pPr indent="-317500" lvl="0" marL="457200" marR="0" rtl="0" algn="just">
              <a:lnSpc>
                <a:spcPct val="100000"/>
              </a:lnSpc>
              <a:spcBef>
                <a:spcPts val="0"/>
              </a:spcBef>
              <a:spcAft>
                <a:spcPts val="0"/>
              </a:spcAft>
              <a:buSzPts val="1400"/>
              <a:buFont typeface="Georgia"/>
              <a:buChar char="●"/>
            </a:pPr>
            <a:r>
              <a:rPr b="1" lang="en">
                <a:latin typeface="Georgia"/>
                <a:ea typeface="Georgia"/>
                <a:cs typeface="Georgia"/>
                <a:sym typeface="Georgia"/>
              </a:rPr>
              <a:t>Decision Fusion:</a:t>
            </a:r>
            <a:r>
              <a:rPr lang="en">
                <a:latin typeface="Georgia"/>
                <a:ea typeface="Georgia"/>
                <a:cs typeface="Georgia"/>
                <a:sym typeface="Georgia"/>
              </a:rPr>
              <a:t> It involves combining multiple decisions or outputs from sensors to make a final decision. </a:t>
            </a:r>
            <a:endParaRPr>
              <a:latin typeface="Georgia"/>
              <a:ea typeface="Georgia"/>
              <a:cs typeface="Georgia"/>
              <a:sym typeface="Georgia"/>
            </a:endParaRPr>
          </a:p>
          <a:p>
            <a:pPr indent="-317500" lvl="1" marL="914400" marR="0" rtl="0" algn="just">
              <a:lnSpc>
                <a:spcPct val="100000"/>
              </a:lnSpc>
              <a:spcBef>
                <a:spcPts val="0"/>
              </a:spcBef>
              <a:spcAft>
                <a:spcPts val="0"/>
              </a:spcAft>
              <a:buSzPts val="1400"/>
              <a:buFont typeface="Georgia"/>
              <a:buChar char="○"/>
            </a:pPr>
            <a:r>
              <a:rPr lang="en">
                <a:latin typeface="Georgia"/>
                <a:ea typeface="Georgia"/>
                <a:cs typeface="Georgia"/>
                <a:sym typeface="Georgia"/>
              </a:rPr>
              <a:t>This technique can be used to improve the reliability and accuracy of decisions.</a:t>
            </a:r>
            <a:endParaRPr>
              <a:latin typeface="Georgia"/>
              <a:ea typeface="Georgia"/>
              <a:cs typeface="Georgia"/>
              <a:sym typeface="Georgi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8"/>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Quiz</a:t>
            </a:r>
            <a:endParaRPr b="1" i="0" sz="3000" u="none" cap="none" strike="noStrike">
              <a:solidFill>
                <a:schemeClr val="dk1"/>
              </a:solidFill>
              <a:latin typeface="Georgia"/>
              <a:ea typeface="Georgia"/>
              <a:cs typeface="Georgia"/>
              <a:sym typeface="Georgia"/>
            </a:endParaRPr>
          </a:p>
        </p:txBody>
      </p:sp>
      <p:sp>
        <p:nvSpPr>
          <p:cNvPr id="355" name="Google Shape;355;p48"/>
          <p:cNvSpPr txBox="1"/>
          <p:nvPr>
            <p:ph idx="1" type="body"/>
          </p:nvPr>
        </p:nvSpPr>
        <p:spPr>
          <a:xfrm>
            <a:off x="633845" y="1035887"/>
            <a:ext cx="7886700" cy="3599400"/>
          </a:xfrm>
          <a:prstGeom prst="rect">
            <a:avLst/>
          </a:prstGeom>
          <a:noFill/>
          <a:ln>
            <a:noFill/>
          </a:ln>
        </p:spPr>
        <p:txBody>
          <a:bodyPr anchorCtr="0" anchor="t" bIns="34275" lIns="68575" spcFirstLastPara="1" rIns="68575" wrap="square" tIns="34275">
            <a:noAutofit/>
          </a:bodyPr>
          <a:lstStyle/>
          <a:p>
            <a:pPr indent="-228600" lvl="0" marL="457200" rtl="0" algn="l">
              <a:lnSpc>
                <a:spcPct val="90000"/>
              </a:lnSpc>
              <a:spcBef>
                <a:spcPts val="800"/>
              </a:spcBef>
              <a:spcAft>
                <a:spcPts val="0"/>
              </a:spcAft>
              <a:buClr>
                <a:schemeClr val="dk1"/>
              </a:buClr>
              <a:buSzPts val="14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2"/>
          <p:cNvSpPr txBox="1"/>
          <p:nvPr>
            <p:ph idx="1" type="body"/>
          </p:nvPr>
        </p:nvSpPr>
        <p:spPr>
          <a:xfrm>
            <a:off x="0" y="883475"/>
            <a:ext cx="5491200" cy="3599400"/>
          </a:xfrm>
          <a:prstGeom prst="rect">
            <a:avLst/>
          </a:prstGeom>
          <a:noFill/>
          <a:ln>
            <a:noFill/>
          </a:ln>
        </p:spPr>
        <p:txBody>
          <a:bodyPr anchorCtr="0" anchor="t" bIns="34275" lIns="68575" spcFirstLastPara="1" rIns="68575" wrap="square" tIns="34275">
            <a:noAutofit/>
          </a:bodyPr>
          <a:lstStyle/>
          <a:p>
            <a:pPr indent="-304800" lvl="0" marL="457200" marR="0" rtl="0" algn="just">
              <a:lnSpc>
                <a:spcPct val="90000"/>
              </a:lnSpc>
              <a:spcBef>
                <a:spcPts val="0"/>
              </a:spcBef>
              <a:spcAft>
                <a:spcPts val="0"/>
              </a:spcAft>
              <a:buSzPts val="1200"/>
              <a:buFont typeface="Georgia"/>
              <a:buChar char="●"/>
            </a:pPr>
            <a:r>
              <a:rPr b="1" lang="en" sz="1900">
                <a:latin typeface="Georgia"/>
                <a:ea typeface="Georgia"/>
                <a:cs typeface="Georgia"/>
                <a:sym typeface="Georgia"/>
              </a:rPr>
              <a:t>Definition:</a:t>
            </a:r>
            <a:r>
              <a:rPr lang="en" sz="1900">
                <a:latin typeface="Georgia"/>
                <a:ea typeface="Georgia"/>
                <a:cs typeface="Georgia"/>
                <a:sym typeface="Georgia"/>
              </a:rPr>
              <a:t> devices that measure physical or environmental conditions and convert them into electrical signals</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600">
                <a:latin typeface="Georgia"/>
                <a:ea typeface="Georgia"/>
                <a:cs typeface="Georgia"/>
                <a:sym typeface="Georgia"/>
              </a:rPr>
              <a:t>Examples: cameras, microphones, infrared sensors, tactile sensors</a:t>
            </a:r>
            <a:endParaRPr sz="1600">
              <a:latin typeface="Georgia"/>
              <a:ea typeface="Georgia"/>
              <a:cs typeface="Georgia"/>
              <a:sym typeface="Georgia"/>
            </a:endParaRPr>
          </a:p>
          <a:p>
            <a:pPr indent="-304800" lvl="0" marL="457200" marR="0" rtl="0" algn="just">
              <a:lnSpc>
                <a:spcPct val="90000"/>
              </a:lnSpc>
              <a:spcBef>
                <a:spcPts val="0"/>
              </a:spcBef>
              <a:spcAft>
                <a:spcPts val="0"/>
              </a:spcAft>
              <a:buSzPts val="1200"/>
              <a:buFont typeface="Georgia"/>
              <a:buChar char="●"/>
            </a:pPr>
            <a:r>
              <a:rPr b="1" lang="en" sz="1900">
                <a:latin typeface="Georgia"/>
                <a:ea typeface="Georgia"/>
                <a:cs typeface="Georgia"/>
                <a:sym typeface="Georgia"/>
              </a:rPr>
              <a:t>Function:</a:t>
            </a:r>
            <a:r>
              <a:rPr lang="en" sz="1900">
                <a:latin typeface="Georgia"/>
                <a:ea typeface="Georgia"/>
                <a:cs typeface="Georgia"/>
                <a:sym typeface="Georgia"/>
              </a:rPr>
              <a:t> provide feedback to the robot's control system for decision making and movement adjustments</a:t>
            </a:r>
            <a:endParaRPr sz="1900">
              <a:latin typeface="Georgia"/>
              <a:ea typeface="Georgia"/>
              <a:cs typeface="Georgia"/>
              <a:sym typeface="Georgia"/>
            </a:endParaRPr>
          </a:p>
          <a:p>
            <a:pPr indent="-304800" lvl="0" marL="457200" marR="0" rtl="0" algn="just">
              <a:lnSpc>
                <a:spcPct val="90000"/>
              </a:lnSpc>
              <a:spcBef>
                <a:spcPts val="0"/>
              </a:spcBef>
              <a:spcAft>
                <a:spcPts val="0"/>
              </a:spcAft>
              <a:buSzPts val="1200"/>
              <a:buFont typeface="Georgia"/>
              <a:buChar char="●"/>
            </a:pPr>
            <a:r>
              <a:rPr b="1" lang="en" sz="1900">
                <a:latin typeface="Georgia"/>
                <a:ea typeface="Georgia"/>
                <a:cs typeface="Georgia"/>
                <a:sym typeface="Georgia"/>
              </a:rPr>
              <a:t>Active Sensors:</a:t>
            </a:r>
            <a:r>
              <a:rPr lang="en" sz="1900">
                <a:latin typeface="Georgia"/>
                <a:ea typeface="Georgia"/>
                <a:cs typeface="Georgia"/>
                <a:sym typeface="Georgia"/>
              </a:rPr>
              <a:t> sensors that emit energy into the environment and measure the response</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600">
                <a:latin typeface="Georgia"/>
                <a:ea typeface="Georgia"/>
                <a:cs typeface="Georgia"/>
                <a:sym typeface="Georgia"/>
              </a:rPr>
              <a:t>Examples: radar, sonar, lidar</a:t>
            </a:r>
            <a:endParaRPr sz="1600">
              <a:latin typeface="Georgia"/>
              <a:ea typeface="Georgia"/>
              <a:cs typeface="Georgia"/>
              <a:sym typeface="Georgia"/>
            </a:endParaRPr>
          </a:p>
          <a:p>
            <a:pPr indent="-304800" lvl="0" marL="457200" marR="0" rtl="0" algn="just">
              <a:lnSpc>
                <a:spcPct val="90000"/>
              </a:lnSpc>
              <a:spcBef>
                <a:spcPts val="0"/>
              </a:spcBef>
              <a:spcAft>
                <a:spcPts val="0"/>
              </a:spcAft>
              <a:buSzPts val="1200"/>
              <a:buFont typeface="Georgia"/>
              <a:buChar char="●"/>
            </a:pPr>
            <a:r>
              <a:rPr b="1" lang="en" sz="1900">
                <a:latin typeface="Georgia"/>
                <a:ea typeface="Georgia"/>
                <a:cs typeface="Georgia"/>
                <a:sym typeface="Georgia"/>
              </a:rPr>
              <a:t>Passive Sensors:</a:t>
            </a:r>
            <a:r>
              <a:rPr lang="en" sz="1900">
                <a:latin typeface="Georgia"/>
                <a:ea typeface="Georgia"/>
                <a:cs typeface="Georgia"/>
                <a:sym typeface="Georgia"/>
              </a:rPr>
              <a:t> sensors that detect the energy emitted or reflected by objects in the environment without actively emitting energy</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600">
                <a:latin typeface="Georgia"/>
                <a:ea typeface="Georgia"/>
                <a:cs typeface="Georgia"/>
                <a:sym typeface="Georgia"/>
              </a:rPr>
              <a:t>Examples: cameras, infrared sensors, acoustic sensors</a:t>
            </a:r>
            <a:endParaRPr sz="1600">
              <a:latin typeface="Georgia"/>
              <a:ea typeface="Georgia"/>
              <a:cs typeface="Georgia"/>
              <a:sym typeface="Georgia"/>
            </a:endParaRPr>
          </a:p>
          <a:p>
            <a:pPr indent="0" lvl="0" marL="0" marR="0" rtl="0" algn="just">
              <a:lnSpc>
                <a:spcPct val="90000"/>
              </a:lnSpc>
              <a:spcBef>
                <a:spcPts val="0"/>
              </a:spcBef>
              <a:spcAft>
                <a:spcPts val="0"/>
              </a:spcAft>
              <a:buSzPts val="1400"/>
              <a:buNone/>
            </a:pPr>
            <a:r>
              <a:t/>
            </a:r>
            <a:endParaRPr sz="1900">
              <a:latin typeface="Georgia"/>
              <a:ea typeface="Georgia"/>
              <a:cs typeface="Georgia"/>
              <a:sym typeface="Georgia"/>
            </a:endParaRPr>
          </a:p>
          <a:p>
            <a:pPr indent="0" lvl="0" marL="0" marR="0" rtl="0" algn="just">
              <a:lnSpc>
                <a:spcPct val="90000"/>
              </a:lnSpc>
              <a:spcBef>
                <a:spcPts val="0"/>
              </a:spcBef>
              <a:spcAft>
                <a:spcPts val="0"/>
              </a:spcAft>
              <a:buSzPts val="1400"/>
              <a:buNone/>
            </a:pPr>
            <a:r>
              <a:t/>
            </a:r>
            <a:endParaRPr sz="1900">
              <a:latin typeface="Georgia"/>
              <a:ea typeface="Georgia"/>
              <a:cs typeface="Georgia"/>
              <a:sym typeface="Georgia"/>
            </a:endParaRPr>
          </a:p>
        </p:txBody>
      </p:sp>
      <p:sp>
        <p:nvSpPr>
          <p:cNvPr id="188" name="Google Shape;188;p22"/>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Sensors</a:t>
            </a:r>
            <a:endParaRPr b="1" i="0" sz="3000" u="none" cap="none" strike="noStrike">
              <a:solidFill>
                <a:schemeClr val="dk1"/>
              </a:solidFill>
              <a:latin typeface="Georgia"/>
              <a:ea typeface="Georgia"/>
              <a:cs typeface="Georgia"/>
              <a:sym typeface="Georgia"/>
            </a:endParaRPr>
          </a:p>
        </p:txBody>
      </p:sp>
      <p:pic>
        <p:nvPicPr>
          <p:cNvPr id="189" name="Google Shape;189;p22"/>
          <p:cNvPicPr preferRelativeResize="0"/>
          <p:nvPr/>
        </p:nvPicPr>
        <p:blipFill rotWithShape="1">
          <a:blip r:embed="rId3">
            <a:alphaModFix/>
          </a:blip>
          <a:srcRect b="0" l="0" r="0" t="0"/>
          <a:stretch/>
        </p:blipFill>
        <p:spPr>
          <a:xfrm>
            <a:off x="5561375" y="1860075"/>
            <a:ext cx="3582624" cy="21878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9"/>
          <p:cNvSpPr txBox="1"/>
          <p:nvPr>
            <p:ph idx="1" type="body"/>
          </p:nvPr>
        </p:nvSpPr>
        <p:spPr>
          <a:xfrm>
            <a:off x="633845" y="1001250"/>
            <a:ext cx="7886700" cy="3599400"/>
          </a:xfrm>
          <a:prstGeom prst="rect">
            <a:avLst/>
          </a:prstGeom>
          <a:noFill/>
          <a:ln>
            <a:noFill/>
          </a:ln>
        </p:spPr>
        <p:txBody>
          <a:bodyPr anchorCtr="0" anchor="t" bIns="34275" lIns="68575" spcFirstLastPara="1" rIns="68575" wrap="square" tIns="34275">
            <a:noAutofit/>
          </a:bodyPr>
          <a:lstStyle/>
          <a:p>
            <a:pPr indent="0" lvl="0" marL="0" marR="0" rtl="0" algn="just">
              <a:lnSpc>
                <a:spcPct val="100000"/>
              </a:lnSpc>
              <a:spcBef>
                <a:spcPts val="0"/>
              </a:spcBef>
              <a:spcAft>
                <a:spcPts val="0"/>
              </a:spcAft>
              <a:buSzPts val="1400"/>
              <a:buNone/>
            </a:pPr>
            <a:r>
              <a:rPr i="1" lang="en" sz="3000" u="sng">
                <a:solidFill>
                  <a:schemeClr val="hlink"/>
                </a:solidFill>
                <a:latin typeface="Georgia"/>
                <a:ea typeface="Georgia"/>
                <a:cs typeface="Georgia"/>
                <a:sym typeface="Georgia"/>
                <a:hlinkClick r:id="rId3"/>
              </a:rPr>
              <a:t>2001: A Space Odyssey: A Conversation with HAL (1968)</a:t>
            </a:r>
            <a:endParaRPr i="1" sz="3000">
              <a:latin typeface="Georgia"/>
              <a:ea typeface="Georgia"/>
              <a:cs typeface="Georgia"/>
              <a:sym typeface="Georgia"/>
            </a:endParaRPr>
          </a:p>
          <a:p>
            <a:pPr indent="0" lvl="0" marL="0" marR="0" rtl="0" algn="just">
              <a:lnSpc>
                <a:spcPct val="100000"/>
              </a:lnSpc>
              <a:spcBef>
                <a:spcPts val="0"/>
              </a:spcBef>
              <a:spcAft>
                <a:spcPts val="0"/>
              </a:spcAft>
              <a:buSzPts val="1400"/>
              <a:buNone/>
            </a:pPr>
            <a:r>
              <a:rPr i="1" lang="en" sz="3000">
                <a:latin typeface="Georgia"/>
                <a:ea typeface="Georgia"/>
                <a:cs typeface="Georgia"/>
                <a:sym typeface="Georgia"/>
              </a:rPr>
              <a:t>An exciting vision of AI!</a:t>
            </a:r>
            <a:endParaRPr i="1" sz="3000">
              <a:latin typeface="Georgia"/>
              <a:ea typeface="Georgia"/>
              <a:cs typeface="Georgia"/>
              <a:sym typeface="Georgia"/>
            </a:endParaRPr>
          </a:p>
          <a:p>
            <a:pPr indent="-381000" lvl="0" marL="457200" marR="0" rtl="0" algn="just">
              <a:lnSpc>
                <a:spcPct val="100000"/>
              </a:lnSpc>
              <a:spcBef>
                <a:spcPts val="0"/>
              </a:spcBef>
              <a:spcAft>
                <a:spcPts val="0"/>
              </a:spcAft>
              <a:buSzPts val="2400"/>
              <a:buFont typeface="Georgia"/>
              <a:buChar char="●"/>
            </a:pPr>
            <a:r>
              <a:rPr lang="en" sz="2400">
                <a:latin typeface="Georgia"/>
                <a:ea typeface="Georgia"/>
                <a:cs typeface="Georgia"/>
                <a:sym typeface="Georgia"/>
              </a:rPr>
              <a:t>Speech, </a:t>
            </a:r>
            <a:endParaRPr sz="2400">
              <a:latin typeface="Georgia"/>
              <a:ea typeface="Georgia"/>
              <a:cs typeface="Georgia"/>
              <a:sym typeface="Georgia"/>
            </a:endParaRPr>
          </a:p>
          <a:p>
            <a:pPr indent="-381000" lvl="0" marL="457200" marR="0" rtl="0" algn="just">
              <a:lnSpc>
                <a:spcPct val="100000"/>
              </a:lnSpc>
              <a:spcBef>
                <a:spcPts val="0"/>
              </a:spcBef>
              <a:spcAft>
                <a:spcPts val="0"/>
              </a:spcAft>
              <a:buSzPts val="2400"/>
              <a:buFont typeface="Georgia"/>
              <a:buChar char="●"/>
            </a:pPr>
            <a:r>
              <a:rPr lang="en" sz="2400">
                <a:latin typeface="Georgia"/>
                <a:ea typeface="Georgia"/>
                <a:cs typeface="Georgia"/>
                <a:sym typeface="Georgia"/>
              </a:rPr>
              <a:t>Facial recognition,</a:t>
            </a:r>
            <a:endParaRPr sz="2400">
              <a:latin typeface="Georgia"/>
              <a:ea typeface="Georgia"/>
              <a:cs typeface="Georgia"/>
              <a:sym typeface="Georgia"/>
            </a:endParaRPr>
          </a:p>
          <a:p>
            <a:pPr indent="-381000" lvl="0" marL="457200" marR="0" rtl="0" algn="just">
              <a:lnSpc>
                <a:spcPct val="100000"/>
              </a:lnSpc>
              <a:spcBef>
                <a:spcPts val="0"/>
              </a:spcBef>
              <a:spcAft>
                <a:spcPts val="0"/>
              </a:spcAft>
              <a:buSzPts val="2400"/>
              <a:buFont typeface="Georgia"/>
              <a:buChar char="●"/>
            </a:pPr>
            <a:r>
              <a:rPr lang="en" sz="2400">
                <a:latin typeface="Georgia"/>
                <a:ea typeface="Georgia"/>
                <a:cs typeface="Georgia"/>
                <a:sym typeface="Georgia"/>
              </a:rPr>
              <a:t>Lip reading, </a:t>
            </a:r>
            <a:endParaRPr sz="2400">
              <a:latin typeface="Georgia"/>
              <a:ea typeface="Georgia"/>
              <a:cs typeface="Georgia"/>
              <a:sym typeface="Georgia"/>
            </a:endParaRPr>
          </a:p>
          <a:p>
            <a:pPr indent="-381000" lvl="0" marL="457200" marR="0" rtl="0" algn="just">
              <a:lnSpc>
                <a:spcPct val="100000"/>
              </a:lnSpc>
              <a:spcBef>
                <a:spcPts val="0"/>
              </a:spcBef>
              <a:spcAft>
                <a:spcPts val="0"/>
              </a:spcAft>
              <a:buSzPts val="2400"/>
              <a:buFont typeface="Georgia"/>
              <a:buChar char="●"/>
            </a:pPr>
            <a:r>
              <a:rPr lang="en" sz="2400">
                <a:latin typeface="Georgia"/>
                <a:ea typeface="Georgia"/>
                <a:cs typeface="Georgia"/>
                <a:sym typeface="Georgia"/>
              </a:rPr>
              <a:t>Systems monitoring, </a:t>
            </a:r>
            <a:endParaRPr sz="2400">
              <a:latin typeface="Georgia"/>
              <a:ea typeface="Georgia"/>
              <a:cs typeface="Georgia"/>
              <a:sym typeface="Georgia"/>
            </a:endParaRPr>
          </a:p>
          <a:p>
            <a:pPr indent="-381000" lvl="0" marL="457200" marR="0" rtl="0" algn="just">
              <a:lnSpc>
                <a:spcPct val="100000"/>
              </a:lnSpc>
              <a:spcBef>
                <a:spcPts val="0"/>
              </a:spcBef>
              <a:spcAft>
                <a:spcPts val="0"/>
              </a:spcAft>
              <a:buSzPts val="2400"/>
              <a:buFont typeface="Georgia"/>
              <a:buChar char="●"/>
            </a:pPr>
            <a:r>
              <a:rPr lang="en" sz="2400">
                <a:latin typeface="Georgia"/>
                <a:ea typeface="Georgia"/>
                <a:cs typeface="Georgia"/>
                <a:sym typeface="Georgia"/>
              </a:rPr>
              <a:t>Regulation and control, </a:t>
            </a:r>
            <a:endParaRPr sz="2400">
              <a:latin typeface="Georgia"/>
              <a:ea typeface="Georgia"/>
              <a:cs typeface="Georgia"/>
              <a:sym typeface="Georgia"/>
            </a:endParaRPr>
          </a:p>
          <a:p>
            <a:pPr indent="-381000" lvl="0" marL="457200" marR="0" rtl="0" algn="just">
              <a:lnSpc>
                <a:spcPct val="100000"/>
              </a:lnSpc>
              <a:spcBef>
                <a:spcPts val="0"/>
              </a:spcBef>
              <a:spcAft>
                <a:spcPts val="0"/>
              </a:spcAft>
              <a:buSzPts val="2400"/>
              <a:buFont typeface="Georgia"/>
              <a:buChar char="●"/>
            </a:pPr>
            <a:r>
              <a:rPr lang="en" sz="2400">
                <a:latin typeface="Georgia"/>
                <a:ea typeface="Georgia"/>
                <a:cs typeface="Georgia"/>
                <a:sym typeface="Georgia"/>
              </a:rPr>
              <a:t>Game play, and </a:t>
            </a:r>
            <a:endParaRPr sz="2400">
              <a:latin typeface="Georgia"/>
              <a:ea typeface="Georgia"/>
              <a:cs typeface="Georgia"/>
              <a:sym typeface="Georgia"/>
            </a:endParaRPr>
          </a:p>
          <a:p>
            <a:pPr indent="-381000" lvl="0" marL="457200" marR="0" rtl="0" algn="just">
              <a:lnSpc>
                <a:spcPct val="100000"/>
              </a:lnSpc>
              <a:spcBef>
                <a:spcPts val="0"/>
              </a:spcBef>
              <a:spcAft>
                <a:spcPts val="0"/>
              </a:spcAft>
              <a:buSzPts val="2400"/>
              <a:buFont typeface="Georgia"/>
              <a:buChar char="●"/>
            </a:pPr>
            <a:r>
              <a:rPr lang="en" sz="2400">
                <a:latin typeface="Georgia"/>
                <a:ea typeface="Georgia"/>
                <a:cs typeface="Georgia"/>
                <a:sym typeface="Georgia"/>
              </a:rPr>
              <a:t>Social skills</a:t>
            </a:r>
            <a:endParaRPr sz="2400">
              <a:latin typeface="Georgia"/>
              <a:ea typeface="Georgia"/>
              <a:cs typeface="Georgia"/>
              <a:sym typeface="Georgia"/>
            </a:endParaRPr>
          </a:p>
          <a:p>
            <a:pPr indent="0" lvl="0" marL="0" marR="0" rtl="0" algn="just">
              <a:lnSpc>
                <a:spcPct val="100000"/>
              </a:lnSpc>
              <a:spcBef>
                <a:spcPts val="0"/>
              </a:spcBef>
              <a:spcAft>
                <a:spcPts val="0"/>
              </a:spcAft>
              <a:buClr>
                <a:schemeClr val="dk1"/>
              </a:buClr>
              <a:buSzPts val="1100"/>
              <a:buFont typeface="Arial"/>
              <a:buNone/>
            </a:pPr>
            <a:r>
              <a:t/>
            </a:r>
            <a:endParaRPr i="1" sz="3000">
              <a:latin typeface="Georgia"/>
              <a:ea typeface="Georgia"/>
              <a:cs typeface="Georgia"/>
              <a:sym typeface="Georgia"/>
            </a:endParaRPr>
          </a:p>
          <a:p>
            <a:pPr indent="0" lvl="0" marL="0" marR="0" rtl="0" algn="just">
              <a:lnSpc>
                <a:spcPct val="100000"/>
              </a:lnSpc>
              <a:spcBef>
                <a:spcPts val="0"/>
              </a:spcBef>
              <a:spcAft>
                <a:spcPts val="0"/>
              </a:spcAft>
              <a:buSzPts val="1400"/>
              <a:buNone/>
            </a:pPr>
            <a:r>
              <a:t/>
            </a:r>
            <a:endParaRPr i="1" sz="3000">
              <a:latin typeface="Georgia"/>
              <a:ea typeface="Georgia"/>
              <a:cs typeface="Georgia"/>
              <a:sym typeface="Georgia"/>
            </a:endParaRPr>
          </a:p>
          <a:p>
            <a:pPr indent="0" lvl="0" marL="0" marR="0" rtl="0" algn="just">
              <a:lnSpc>
                <a:spcPct val="100000"/>
              </a:lnSpc>
              <a:spcBef>
                <a:spcPts val="0"/>
              </a:spcBef>
              <a:spcAft>
                <a:spcPts val="0"/>
              </a:spcAft>
              <a:buSzPts val="1400"/>
              <a:buNone/>
            </a:pPr>
            <a:r>
              <a:t/>
            </a:r>
            <a:endParaRPr i="1" sz="3000">
              <a:latin typeface="Georgia"/>
              <a:ea typeface="Georgia"/>
              <a:cs typeface="Georgia"/>
              <a:sym typeface="Georgia"/>
            </a:endParaRPr>
          </a:p>
          <a:p>
            <a:pPr indent="0" lvl="0" marL="0" marR="0" rtl="0" algn="just">
              <a:lnSpc>
                <a:spcPct val="100000"/>
              </a:lnSpc>
              <a:spcBef>
                <a:spcPts val="0"/>
              </a:spcBef>
              <a:spcAft>
                <a:spcPts val="0"/>
              </a:spcAft>
              <a:buSzPts val="1400"/>
              <a:buNone/>
            </a:pPr>
            <a:r>
              <a:t/>
            </a:r>
            <a:endParaRPr i="1" sz="3000">
              <a:latin typeface="Georgia"/>
              <a:ea typeface="Georgia"/>
              <a:cs typeface="Georgia"/>
              <a:sym typeface="Georgia"/>
            </a:endParaRPr>
          </a:p>
          <a:p>
            <a:pPr indent="0" lvl="0" marL="0" marR="0" rtl="0" algn="just">
              <a:lnSpc>
                <a:spcPct val="100000"/>
              </a:lnSpc>
              <a:spcBef>
                <a:spcPts val="0"/>
              </a:spcBef>
              <a:spcAft>
                <a:spcPts val="0"/>
              </a:spcAft>
              <a:buSzPts val="1400"/>
              <a:buNone/>
            </a:pPr>
            <a:r>
              <a:t/>
            </a:r>
            <a:endParaRPr i="1" sz="3000">
              <a:latin typeface="Georgia"/>
              <a:ea typeface="Georgia"/>
              <a:cs typeface="Georgia"/>
              <a:sym typeface="Georgia"/>
            </a:endParaRPr>
          </a:p>
          <a:p>
            <a:pPr indent="0" lvl="0" marL="0" marR="0" rtl="0" algn="just">
              <a:lnSpc>
                <a:spcPct val="100000"/>
              </a:lnSpc>
              <a:spcBef>
                <a:spcPts val="0"/>
              </a:spcBef>
              <a:spcAft>
                <a:spcPts val="0"/>
              </a:spcAft>
              <a:buSzPts val="1400"/>
              <a:buNone/>
            </a:pPr>
            <a:r>
              <a:t/>
            </a:r>
            <a:endParaRPr i="1" sz="3000">
              <a:latin typeface="Georgia"/>
              <a:ea typeface="Georgia"/>
              <a:cs typeface="Georgia"/>
              <a:sym typeface="Georgia"/>
            </a:endParaRPr>
          </a:p>
        </p:txBody>
      </p:sp>
      <p:sp>
        <p:nvSpPr>
          <p:cNvPr id="361" name="Google Shape;361;p49"/>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en" sz="3600" u="none" cap="none" strike="noStrike">
                <a:solidFill>
                  <a:srgbClr val="000000"/>
                </a:solidFill>
                <a:latin typeface="Georgia"/>
                <a:ea typeface="Georgia"/>
                <a:cs typeface="Georgia"/>
                <a:sym typeface="Georgia"/>
              </a:rPr>
              <a:t>HAL: Do you read me?</a:t>
            </a:r>
            <a:endParaRPr b="1" i="0" sz="3600" u="none" cap="none" strike="noStrike">
              <a:solidFill>
                <a:srgbClr val="000000"/>
              </a:solidFill>
              <a:latin typeface="Georgia"/>
              <a:ea typeface="Georgia"/>
              <a:cs typeface="Georgia"/>
              <a:sym typeface="Georgi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0" st="0"/>
                                            </p:txEl>
                                          </p:spTgt>
                                        </p:tgtEl>
                                        <p:attrNameLst>
                                          <p:attrName>style.visibility</p:attrName>
                                        </p:attrNameLst>
                                      </p:cBhvr>
                                      <p:to>
                                        <p:strVal val="visible"/>
                                      </p:to>
                                    </p:set>
                                    <p:anim calcmode="lin" valueType="num">
                                      <p:cBhvr additive="base">
                                        <p:cTn dur="1000"/>
                                        <p:tgtEl>
                                          <p:spTgt spid="36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1" st="1"/>
                                            </p:txEl>
                                          </p:spTgt>
                                        </p:tgtEl>
                                        <p:attrNameLst>
                                          <p:attrName>style.visibility</p:attrName>
                                        </p:attrNameLst>
                                      </p:cBhvr>
                                      <p:to>
                                        <p:strVal val="visible"/>
                                      </p:to>
                                    </p:set>
                                    <p:anim calcmode="lin" valueType="num">
                                      <p:cBhvr additive="base">
                                        <p:cTn dur="1000"/>
                                        <p:tgtEl>
                                          <p:spTgt spid="36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2" st="2"/>
                                            </p:txEl>
                                          </p:spTgt>
                                        </p:tgtEl>
                                        <p:attrNameLst>
                                          <p:attrName>style.visibility</p:attrName>
                                        </p:attrNameLst>
                                      </p:cBhvr>
                                      <p:to>
                                        <p:strVal val="visible"/>
                                      </p:to>
                                    </p:set>
                                    <p:anim calcmode="lin" valueType="num">
                                      <p:cBhvr additive="base">
                                        <p:cTn dur="1000"/>
                                        <p:tgtEl>
                                          <p:spTgt spid="360">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3" st="3"/>
                                            </p:txEl>
                                          </p:spTgt>
                                        </p:tgtEl>
                                        <p:attrNameLst>
                                          <p:attrName>style.visibility</p:attrName>
                                        </p:attrNameLst>
                                      </p:cBhvr>
                                      <p:to>
                                        <p:strVal val="visible"/>
                                      </p:to>
                                    </p:set>
                                    <p:anim calcmode="lin" valueType="num">
                                      <p:cBhvr additive="base">
                                        <p:cTn dur="1000"/>
                                        <p:tgtEl>
                                          <p:spTgt spid="360">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4" st="4"/>
                                            </p:txEl>
                                          </p:spTgt>
                                        </p:tgtEl>
                                        <p:attrNameLst>
                                          <p:attrName>style.visibility</p:attrName>
                                        </p:attrNameLst>
                                      </p:cBhvr>
                                      <p:to>
                                        <p:strVal val="visible"/>
                                      </p:to>
                                    </p:set>
                                    <p:anim calcmode="lin" valueType="num">
                                      <p:cBhvr additive="base">
                                        <p:cTn dur="1000"/>
                                        <p:tgtEl>
                                          <p:spTgt spid="360">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5" st="5"/>
                                            </p:txEl>
                                          </p:spTgt>
                                        </p:tgtEl>
                                        <p:attrNameLst>
                                          <p:attrName>style.visibility</p:attrName>
                                        </p:attrNameLst>
                                      </p:cBhvr>
                                      <p:to>
                                        <p:strVal val="visible"/>
                                      </p:to>
                                    </p:set>
                                    <p:anim calcmode="lin" valueType="num">
                                      <p:cBhvr additive="base">
                                        <p:cTn dur="1000"/>
                                        <p:tgtEl>
                                          <p:spTgt spid="360">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6" st="6"/>
                                            </p:txEl>
                                          </p:spTgt>
                                        </p:tgtEl>
                                        <p:attrNameLst>
                                          <p:attrName>style.visibility</p:attrName>
                                        </p:attrNameLst>
                                      </p:cBhvr>
                                      <p:to>
                                        <p:strVal val="visible"/>
                                      </p:to>
                                    </p:set>
                                    <p:anim calcmode="lin" valueType="num">
                                      <p:cBhvr additive="base">
                                        <p:cTn dur="1000"/>
                                        <p:tgtEl>
                                          <p:spTgt spid="360">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7" st="7"/>
                                            </p:txEl>
                                          </p:spTgt>
                                        </p:tgtEl>
                                        <p:attrNameLst>
                                          <p:attrName>style.visibility</p:attrName>
                                        </p:attrNameLst>
                                      </p:cBhvr>
                                      <p:to>
                                        <p:strVal val="visible"/>
                                      </p:to>
                                    </p:set>
                                    <p:anim calcmode="lin" valueType="num">
                                      <p:cBhvr additive="base">
                                        <p:cTn dur="1000"/>
                                        <p:tgtEl>
                                          <p:spTgt spid="360">
                                            <p:txEl>
                                              <p:pRg end="7" st="7"/>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8" st="8"/>
                                            </p:txEl>
                                          </p:spTgt>
                                        </p:tgtEl>
                                        <p:attrNameLst>
                                          <p:attrName>style.visibility</p:attrName>
                                        </p:attrNameLst>
                                      </p:cBhvr>
                                      <p:to>
                                        <p:strVal val="visible"/>
                                      </p:to>
                                    </p:set>
                                    <p:anim calcmode="lin" valueType="num">
                                      <p:cBhvr additive="base">
                                        <p:cTn dur="1000"/>
                                        <p:tgtEl>
                                          <p:spTgt spid="360">
                                            <p:txEl>
                                              <p:pRg end="8" st="8"/>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9" st="9"/>
                                            </p:txEl>
                                          </p:spTgt>
                                        </p:tgtEl>
                                        <p:attrNameLst>
                                          <p:attrName>style.visibility</p:attrName>
                                        </p:attrNameLst>
                                      </p:cBhvr>
                                      <p:to>
                                        <p:strVal val="visible"/>
                                      </p:to>
                                    </p:set>
                                    <p:anim calcmode="lin" valueType="num">
                                      <p:cBhvr additive="base">
                                        <p:cTn dur="1000"/>
                                        <p:tgtEl>
                                          <p:spTgt spid="360">
                                            <p:txEl>
                                              <p:pRg end="9" st="9"/>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10" st="10"/>
                                            </p:txEl>
                                          </p:spTgt>
                                        </p:tgtEl>
                                        <p:attrNameLst>
                                          <p:attrName>style.visibility</p:attrName>
                                        </p:attrNameLst>
                                      </p:cBhvr>
                                      <p:to>
                                        <p:strVal val="visible"/>
                                      </p:to>
                                    </p:set>
                                    <p:anim calcmode="lin" valueType="num">
                                      <p:cBhvr additive="base">
                                        <p:cTn dur="1000"/>
                                        <p:tgtEl>
                                          <p:spTgt spid="360">
                                            <p:txEl>
                                              <p:pRg end="10" st="1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11" st="11"/>
                                            </p:txEl>
                                          </p:spTgt>
                                        </p:tgtEl>
                                        <p:attrNameLst>
                                          <p:attrName>style.visibility</p:attrName>
                                        </p:attrNameLst>
                                      </p:cBhvr>
                                      <p:to>
                                        <p:strVal val="visible"/>
                                      </p:to>
                                    </p:set>
                                    <p:anim calcmode="lin" valueType="num">
                                      <p:cBhvr additive="base">
                                        <p:cTn dur="1000"/>
                                        <p:tgtEl>
                                          <p:spTgt spid="360">
                                            <p:txEl>
                                              <p:pRg end="11" st="1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12" st="12"/>
                                            </p:txEl>
                                          </p:spTgt>
                                        </p:tgtEl>
                                        <p:attrNameLst>
                                          <p:attrName>style.visibility</p:attrName>
                                        </p:attrNameLst>
                                      </p:cBhvr>
                                      <p:to>
                                        <p:strVal val="visible"/>
                                      </p:to>
                                    </p:set>
                                    <p:anim calcmode="lin" valueType="num">
                                      <p:cBhvr additive="base">
                                        <p:cTn dur="1000"/>
                                        <p:tgtEl>
                                          <p:spTgt spid="360">
                                            <p:txEl>
                                              <p:pRg end="12" st="1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13" st="13"/>
                                            </p:txEl>
                                          </p:spTgt>
                                        </p:tgtEl>
                                        <p:attrNameLst>
                                          <p:attrName>style.visibility</p:attrName>
                                        </p:attrNameLst>
                                      </p:cBhvr>
                                      <p:to>
                                        <p:strVal val="visible"/>
                                      </p:to>
                                    </p:set>
                                    <p:anim calcmode="lin" valueType="num">
                                      <p:cBhvr additive="base">
                                        <p:cTn dur="1000"/>
                                        <p:tgtEl>
                                          <p:spTgt spid="360">
                                            <p:txEl>
                                              <p:pRg end="13" st="1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14" st="14"/>
                                            </p:txEl>
                                          </p:spTgt>
                                        </p:tgtEl>
                                        <p:attrNameLst>
                                          <p:attrName>style.visibility</p:attrName>
                                        </p:attrNameLst>
                                      </p:cBhvr>
                                      <p:to>
                                        <p:strVal val="visible"/>
                                      </p:to>
                                    </p:set>
                                    <p:anim calcmode="lin" valueType="num">
                                      <p:cBhvr additive="base">
                                        <p:cTn dur="1000"/>
                                        <p:tgtEl>
                                          <p:spTgt spid="360">
                                            <p:txEl>
                                              <p:pRg end="14" st="1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0"/>
                                        </p:tgtEl>
                                        <p:attrNameLst>
                                          <p:attrName>style.visibility</p:attrName>
                                        </p:attrNameLst>
                                      </p:cBhvr>
                                      <p:to>
                                        <p:strVal val="visible"/>
                                      </p:to>
                                    </p:set>
                                    <p:animEffect filter="fade" transition="in">
                                      <p:cBhvr>
                                        <p:cTn dur="1000"/>
                                        <p:tgtEl>
                                          <p:spTgt spid="3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50"/>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Activity</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367" name="Google Shape;367;p50"/>
          <p:cNvSpPr txBox="1"/>
          <p:nvPr>
            <p:ph idx="1" type="body"/>
          </p:nvPr>
        </p:nvSpPr>
        <p:spPr>
          <a:xfrm>
            <a:off x="0" y="905350"/>
            <a:ext cx="9144000" cy="3724800"/>
          </a:xfrm>
          <a:prstGeom prst="rect">
            <a:avLst/>
          </a:prstGeom>
          <a:noFill/>
          <a:ln>
            <a:noFill/>
          </a:ln>
        </p:spPr>
        <p:txBody>
          <a:bodyPr anchorCtr="0" anchor="t" bIns="34275" lIns="68575" spcFirstLastPara="1" rIns="68575" wrap="square" tIns="34275">
            <a:noAutofit/>
          </a:bodyPr>
          <a:lstStyle/>
          <a:p>
            <a:pPr indent="-317500" lvl="0" marL="457200" rtl="0" algn="l">
              <a:lnSpc>
                <a:spcPct val="90000"/>
              </a:lnSpc>
              <a:spcBef>
                <a:spcPts val="800"/>
              </a:spcBef>
              <a:spcAft>
                <a:spcPts val="0"/>
              </a:spcAft>
              <a:buSzPts val="1400"/>
              <a:buFont typeface="Arial"/>
              <a:buChar char="•"/>
            </a:pPr>
            <a:r>
              <a:rPr b="1" lang="en" sz="1900">
                <a:latin typeface="Georgia"/>
                <a:ea typeface="Georgia"/>
                <a:cs typeface="Georgia"/>
                <a:sym typeface="Georgia"/>
              </a:rPr>
              <a:t>Group Formation and Discussion</a:t>
            </a:r>
            <a:endParaRPr sz="1900">
              <a:latin typeface="Georgia"/>
              <a:ea typeface="Georgia"/>
              <a:cs typeface="Georgia"/>
              <a:sym typeface="Georgia"/>
            </a:endParaRPr>
          </a:p>
          <a:p>
            <a:pPr indent="-317500" lvl="1" marL="914400" rtl="0" algn="l">
              <a:lnSpc>
                <a:spcPct val="90000"/>
              </a:lnSpc>
              <a:spcBef>
                <a:spcPts val="400"/>
              </a:spcBef>
              <a:spcAft>
                <a:spcPts val="0"/>
              </a:spcAft>
              <a:buSzPts val="1400"/>
              <a:buFont typeface="Arial"/>
              <a:buChar char="•"/>
            </a:pPr>
            <a:r>
              <a:rPr lang="en" sz="1600">
                <a:latin typeface="Georgia"/>
                <a:ea typeface="Georgia"/>
                <a:cs typeface="Georgia"/>
                <a:sym typeface="Georgia"/>
              </a:rPr>
              <a:t>How does HAL demonstrate intelligence in the movie clip?</a:t>
            </a:r>
            <a:endParaRPr/>
          </a:p>
          <a:p>
            <a:pPr indent="-317500" lvl="1" marL="914400" rtl="0" algn="l">
              <a:lnSpc>
                <a:spcPct val="90000"/>
              </a:lnSpc>
              <a:spcBef>
                <a:spcPts val="400"/>
              </a:spcBef>
              <a:spcAft>
                <a:spcPts val="0"/>
              </a:spcAft>
              <a:buSzPts val="1400"/>
              <a:buFont typeface="Arial"/>
              <a:buChar char="•"/>
            </a:pPr>
            <a:r>
              <a:rPr lang="en" sz="1600">
                <a:latin typeface="Georgia"/>
                <a:ea typeface="Georgia"/>
                <a:cs typeface="Georgia"/>
                <a:sym typeface="Georgia"/>
              </a:rPr>
              <a:t>What characteristics of intelligent systems are exhibited by HAL?</a:t>
            </a:r>
            <a:endParaRPr/>
          </a:p>
          <a:p>
            <a:pPr indent="-317500" lvl="1" marL="914400" rtl="0" algn="l">
              <a:lnSpc>
                <a:spcPct val="90000"/>
              </a:lnSpc>
              <a:spcBef>
                <a:spcPts val="400"/>
              </a:spcBef>
              <a:spcAft>
                <a:spcPts val="0"/>
              </a:spcAft>
              <a:buSzPts val="1400"/>
              <a:buFont typeface="Arial"/>
              <a:buChar char="•"/>
            </a:pPr>
            <a:r>
              <a:rPr lang="en" sz="1600">
                <a:latin typeface="Georgia"/>
                <a:ea typeface="Georgia"/>
                <a:cs typeface="Georgia"/>
                <a:sym typeface="Georgia"/>
              </a:rPr>
              <a:t>What knowledge representation techniques could be employed to create a system like HAL?</a:t>
            </a:r>
            <a:endParaRPr/>
          </a:p>
          <a:p>
            <a:pPr indent="-317500" lvl="1" marL="914400" rtl="0" algn="l">
              <a:lnSpc>
                <a:spcPct val="90000"/>
              </a:lnSpc>
              <a:spcBef>
                <a:spcPts val="400"/>
              </a:spcBef>
              <a:spcAft>
                <a:spcPts val="0"/>
              </a:spcAft>
              <a:buSzPts val="1400"/>
              <a:buFont typeface="Arial"/>
              <a:buChar char="•"/>
            </a:pPr>
            <a:r>
              <a:rPr lang="en" sz="1600">
                <a:latin typeface="Georgia"/>
                <a:ea typeface="Georgia"/>
                <a:cs typeface="Georgia"/>
                <a:sym typeface="Georgia"/>
              </a:rPr>
              <a:t>How might reasoning, logic, and inferences be utilized in building such a system?</a:t>
            </a:r>
            <a:endParaRPr/>
          </a:p>
          <a:p>
            <a:pPr indent="-317500" lvl="1" marL="914400" rtl="0" algn="l">
              <a:lnSpc>
                <a:spcPct val="90000"/>
              </a:lnSpc>
              <a:spcBef>
                <a:spcPts val="400"/>
              </a:spcBef>
              <a:spcAft>
                <a:spcPts val="0"/>
              </a:spcAft>
              <a:buSzPts val="1400"/>
              <a:buFont typeface="Arial"/>
              <a:buChar char="•"/>
            </a:pPr>
            <a:r>
              <a:rPr lang="en" sz="1600">
                <a:latin typeface="Georgia"/>
                <a:ea typeface="Georgia"/>
                <a:cs typeface="Georgia"/>
                <a:sym typeface="Georgia"/>
              </a:rPr>
              <a:t>What role could machine learning, natural language processing, and computer vision play in creating a system like HAL?</a:t>
            </a:r>
            <a:endParaRPr/>
          </a:p>
          <a:p>
            <a:pPr indent="-228600" lvl="0" marL="457200" rtl="0" algn="l">
              <a:lnSpc>
                <a:spcPct val="90000"/>
              </a:lnSpc>
              <a:spcBef>
                <a:spcPts val="800"/>
              </a:spcBef>
              <a:spcAft>
                <a:spcPts val="0"/>
              </a:spcAft>
              <a:buSzPts val="1400"/>
              <a:buFont typeface="Arial"/>
              <a:buNone/>
            </a:pPr>
            <a:r>
              <a:t/>
            </a:r>
            <a:endParaRPr sz="1900">
              <a:latin typeface="Georgia"/>
              <a:ea typeface="Georgia"/>
              <a:cs typeface="Georgia"/>
              <a:sym typeface="Georgia"/>
            </a:endParaRPr>
          </a:p>
          <a:p>
            <a:pPr indent="-228600" lvl="0" marL="457200" rtl="0" algn="l">
              <a:lnSpc>
                <a:spcPct val="90000"/>
              </a:lnSpc>
              <a:spcBef>
                <a:spcPts val="800"/>
              </a:spcBef>
              <a:spcAft>
                <a:spcPts val="0"/>
              </a:spcAft>
              <a:buSzPts val="1400"/>
              <a:buFont typeface="Arial"/>
              <a:buNone/>
            </a:pPr>
            <a:r>
              <a:t/>
            </a:r>
            <a:endParaRPr sz="1600">
              <a:latin typeface="Georgia"/>
              <a:ea typeface="Georgia"/>
              <a:cs typeface="Georgia"/>
              <a:sym typeface="Georgia"/>
            </a:endParaRPr>
          </a:p>
          <a:p>
            <a:pPr indent="-228600" lvl="0" marL="457200" marR="0" rtl="0" algn="just">
              <a:lnSpc>
                <a:spcPct val="100000"/>
              </a:lnSpc>
              <a:spcBef>
                <a:spcPts val="0"/>
              </a:spcBef>
              <a:spcAft>
                <a:spcPts val="0"/>
              </a:spcAft>
              <a:buSzPts val="2000"/>
              <a:buFont typeface="Georgia"/>
              <a:buNone/>
            </a:pPr>
            <a:r>
              <a:t/>
            </a:r>
            <a:endParaRPr sz="1600">
              <a:latin typeface="Georgia"/>
              <a:ea typeface="Georgia"/>
              <a:cs typeface="Georgia"/>
              <a:sym typeface="Georgi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1"/>
          <p:cNvSpPr txBox="1"/>
          <p:nvPr/>
        </p:nvSpPr>
        <p:spPr>
          <a:xfrm>
            <a:off x="656125" y="232675"/>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Activity</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373" name="Google Shape;373;p51"/>
          <p:cNvSpPr txBox="1"/>
          <p:nvPr>
            <p:ph idx="1" type="body"/>
          </p:nvPr>
        </p:nvSpPr>
        <p:spPr>
          <a:xfrm>
            <a:off x="0" y="905350"/>
            <a:ext cx="9144000" cy="3724800"/>
          </a:xfrm>
          <a:prstGeom prst="rect">
            <a:avLst/>
          </a:prstGeom>
          <a:noFill/>
          <a:ln>
            <a:noFill/>
          </a:ln>
        </p:spPr>
        <p:txBody>
          <a:bodyPr anchorCtr="0" anchor="t" bIns="34275" lIns="68575" spcFirstLastPara="1" rIns="68575" wrap="square" tIns="34275">
            <a:noAutofit/>
          </a:bodyPr>
          <a:lstStyle/>
          <a:p>
            <a:pPr indent="-317500" lvl="0" marL="457200" rtl="0" algn="l">
              <a:lnSpc>
                <a:spcPct val="90000"/>
              </a:lnSpc>
              <a:spcBef>
                <a:spcPts val="800"/>
              </a:spcBef>
              <a:spcAft>
                <a:spcPts val="0"/>
              </a:spcAft>
              <a:buSzPts val="1400"/>
              <a:buFont typeface="Arial"/>
              <a:buChar char="•"/>
            </a:pPr>
            <a:r>
              <a:rPr b="1" lang="en" sz="1900">
                <a:latin typeface="Georgia"/>
                <a:ea typeface="Georgia"/>
                <a:cs typeface="Georgia"/>
                <a:sym typeface="Georgia"/>
              </a:rPr>
              <a:t>Scenario Introduction</a:t>
            </a:r>
            <a:endParaRPr/>
          </a:p>
          <a:p>
            <a:pPr indent="-317500" lvl="1" marL="914400" rtl="0" algn="l">
              <a:lnSpc>
                <a:spcPct val="90000"/>
              </a:lnSpc>
              <a:spcBef>
                <a:spcPts val="400"/>
              </a:spcBef>
              <a:spcAft>
                <a:spcPts val="0"/>
              </a:spcAft>
              <a:buSzPts val="1400"/>
              <a:buFont typeface="Arial"/>
              <a:buChar char="•"/>
            </a:pPr>
            <a:r>
              <a:rPr lang="en" sz="1600">
                <a:latin typeface="Georgia"/>
                <a:ea typeface="Georgia"/>
                <a:cs typeface="Georgia"/>
                <a:sym typeface="Georgia"/>
              </a:rPr>
              <a:t>Introduce a scenario: Designing a conversational AI system similar to HAL.</a:t>
            </a:r>
            <a:endParaRPr/>
          </a:p>
          <a:p>
            <a:pPr indent="-317500" lvl="1" marL="914400" rtl="0" algn="l">
              <a:lnSpc>
                <a:spcPct val="90000"/>
              </a:lnSpc>
              <a:spcBef>
                <a:spcPts val="400"/>
              </a:spcBef>
              <a:spcAft>
                <a:spcPts val="0"/>
              </a:spcAft>
              <a:buSzPts val="1400"/>
              <a:buFont typeface="Arial"/>
              <a:buChar char="•"/>
            </a:pPr>
            <a:r>
              <a:rPr lang="en" sz="1600">
                <a:latin typeface="Georgia"/>
                <a:ea typeface="Georgia"/>
                <a:cs typeface="Georgia"/>
                <a:sym typeface="Georgia"/>
              </a:rPr>
              <a:t>Example scenario: Creating an intelligent personal assistant for a futuristic smart home or a virtual customer service agent for a company.</a:t>
            </a:r>
            <a:endParaRPr/>
          </a:p>
          <a:p>
            <a:pPr indent="-317500" lvl="0" marL="457200" rtl="0" algn="l">
              <a:lnSpc>
                <a:spcPct val="90000"/>
              </a:lnSpc>
              <a:spcBef>
                <a:spcPts val="800"/>
              </a:spcBef>
              <a:spcAft>
                <a:spcPts val="0"/>
              </a:spcAft>
              <a:buSzPts val="1400"/>
              <a:buFont typeface="Arial"/>
              <a:buChar char="•"/>
            </a:pPr>
            <a:r>
              <a:rPr b="1" lang="en" sz="1900">
                <a:latin typeface="Georgia"/>
                <a:ea typeface="Georgia"/>
                <a:cs typeface="Georgia"/>
                <a:sym typeface="Georgia"/>
              </a:rPr>
              <a:t>Design and Planning Phase</a:t>
            </a:r>
            <a:endParaRPr/>
          </a:p>
          <a:p>
            <a:pPr indent="-317500" lvl="1" marL="914400" rtl="0" algn="l">
              <a:lnSpc>
                <a:spcPct val="90000"/>
              </a:lnSpc>
              <a:spcBef>
                <a:spcPts val="400"/>
              </a:spcBef>
              <a:spcAft>
                <a:spcPts val="0"/>
              </a:spcAft>
              <a:buSzPts val="1400"/>
              <a:buFont typeface="Arial"/>
              <a:buChar char="•"/>
            </a:pPr>
            <a:r>
              <a:rPr lang="en" sz="1600">
                <a:latin typeface="Georgia"/>
                <a:ea typeface="Georgia"/>
                <a:cs typeface="Georgia"/>
                <a:sym typeface="Georgia"/>
              </a:rPr>
              <a:t>Brainstorm and discuss your approach to designing the conversational AI system.</a:t>
            </a:r>
            <a:endParaRPr/>
          </a:p>
          <a:p>
            <a:pPr indent="-317500" lvl="1" marL="914400" rtl="0" algn="l">
              <a:lnSpc>
                <a:spcPct val="90000"/>
              </a:lnSpc>
              <a:spcBef>
                <a:spcPts val="400"/>
              </a:spcBef>
              <a:spcAft>
                <a:spcPts val="0"/>
              </a:spcAft>
              <a:buSzPts val="1400"/>
              <a:buFont typeface="Arial"/>
              <a:buChar char="•"/>
            </a:pPr>
            <a:r>
              <a:rPr lang="en" sz="1600">
                <a:latin typeface="Georgia"/>
                <a:ea typeface="Georgia"/>
                <a:cs typeface="Georgia"/>
                <a:sym typeface="Georgia"/>
              </a:rPr>
              <a:t>Consider aspects such as knowledge representation, reasoning, machine learning, natural language processing, and computer vision techniques.</a:t>
            </a:r>
            <a:endParaRPr/>
          </a:p>
          <a:p>
            <a:pPr indent="-317500" lvl="1" marL="914400" rtl="0" algn="l">
              <a:lnSpc>
                <a:spcPct val="90000"/>
              </a:lnSpc>
              <a:spcBef>
                <a:spcPts val="400"/>
              </a:spcBef>
              <a:spcAft>
                <a:spcPts val="0"/>
              </a:spcAft>
              <a:buSzPts val="1400"/>
              <a:buFont typeface="Arial"/>
              <a:buChar char="•"/>
            </a:pPr>
            <a:r>
              <a:rPr lang="en" sz="1600">
                <a:latin typeface="Georgia"/>
                <a:ea typeface="Georgia"/>
                <a:cs typeface="Georgia"/>
                <a:sym typeface="Georgia"/>
              </a:rPr>
              <a:t>Address the limitations of the HAL and the challenges faced by the human characters in the movie clip in their design.</a:t>
            </a:r>
            <a:endParaRPr/>
          </a:p>
          <a:p>
            <a:pPr indent="-228600" lvl="0" marL="457200" rtl="0" algn="l">
              <a:lnSpc>
                <a:spcPct val="90000"/>
              </a:lnSpc>
              <a:spcBef>
                <a:spcPts val="800"/>
              </a:spcBef>
              <a:spcAft>
                <a:spcPts val="0"/>
              </a:spcAft>
              <a:buSzPts val="1400"/>
              <a:buFont typeface="Arial"/>
              <a:buNone/>
            </a:pPr>
            <a:r>
              <a:t/>
            </a:r>
            <a:endParaRPr sz="1900">
              <a:latin typeface="Georgia"/>
              <a:ea typeface="Georgia"/>
              <a:cs typeface="Georgia"/>
              <a:sym typeface="Georgia"/>
            </a:endParaRPr>
          </a:p>
          <a:p>
            <a:pPr indent="-228600" lvl="0" marL="457200" rtl="0" algn="l">
              <a:lnSpc>
                <a:spcPct val="90000"/>
              </a:lnSpc>
              <a:spcBef>
                <a:spcPts val="800"/>
              </a:spcBef>
              <a:spcAft>
                <a:spcPts val="0"/>
              </a:spcAft>
              <a:buSzPts val="1400"/>
              <a:buFont typeface="Arial"/>
              <a:buNone/>
            </a:pPr>
            <a:r>
              <a:t/>
            </a:r>
            <a:endParaRPr sz="1600">
              <a:latin typeface="Georgia"/>
              <a:ea typeface="Georgia"/>
              <a:cs typeface="Georgia"/>
              <a:sym typeface="Georgia"/>
            </a:endParaRPr>
          </a:p>
          <a:p>
            <a:pPr indent="-228600" lvl="0" marL="457200" marR="0" rtl="0" algn="just">
              <a:lnSpc>
                <a:spcPct val="100000"/>
              </a:lnSpc>
              <a:spcBef>
                <a:spcPts val="0"/>
              </a:spcBef>
              <a:spcAft>
                <a:spcPts val="0"/>
              </a:spcAft>
              <a:buSzPts val="2000"/>
              <a:buFont typeface="Georgia"/>
              <a:buNone/>
            </a:pPr>
            <a:r>
              <a:t/>
            </a:r>
            <a:endParaRPr sz="1600">
              <a:latin typeface="Georgia"/>
              <a:ea typeface="Georgia"/>
              <a:cs typeface="Georgia"/>
              <a:sym typeface="Georgia"/>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2"/>
          <p:cNvSpPr txBox="1"/>
          <p:nvPr/>
        </p:nvSpPr>
        <p:spPr>
          <a:xfrm>
            <a:off x="485100" y="227150"/>
            <a:ext cx="7886700" cy="57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3000" u="none" cap="none" strike="noStrike">
                <a:solidFill>
                  <a:schemeClr val="dk1"/>
                </a:solidFill>
                <a:latin typeface="Georgia"/>
                <a:ea typeface="Georgia"/>
                <a:cs typeface="Georgia"/>
                <a:sym typeface="Georgia"/>
              </a:rPr>
              <a:t>In-Class Activity: SDG</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1" i="0" sz="3000" u="none" cap="none" strike="noStrike">
              <a:solidFill>
                <a:schemeClr val="dk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Georgia"/>
              <a:ea typeface="Georgia"/>
              <a:cs typeface="Georgia"/>
              <a:sym typeface="Georgia"/>
            </a:endParaRPr>
          </a:p>
        </p:txBody>
      </p:sp>
      <p:sp>
        <p:nvSpPr>
          <p:cNvPr id="379" name="Google Shape;379;p52"/>
          <p:cNvSpPr txBox="1"/>
          <p:nvPr>
            <p:ph idx="1" type="body"/>
          </p:nvPr>
        </p:nvSpPr>
        <p:spPr>
          <a:xfrm>
            <a:off x="0" y="905350"/>
            <a:ext cx="8856900" cy="3724800"/>
          </a:xfrm>
          <a:prstGeom prst="rect">
            <a:avLst/>
          </a:prstGeom>
          <a:noFill/>
          <a:ln>
            <a:noFill/>
          </a:ln>
        </p:spPr>
        <p:txBody>
          <a:bodyPr anchorCtr="0" anchor="t" bIns="34275" lIns="68575" spcFirstLastPara="1" rIns="68575" wrap="square" tIns="34275">
            <a:noAutofit/>
          </a:bodyPr>
          <a:lstStyle/>
          <a:p>
            <a:pPr indent="0" lvl="0" marL="0" marR="0" rtl="0" algn="just">
              <a:lnSpc>
                <a:spcPct val="100000"/>
              </a:lnSpc>
              <a:spcBef>
                <a:spcPts val="0"/>
              </a:spcBef>
              <a:spcAft>
                <a:spcPts val="0"/>
              </a:spcAft>
              <a:buSzPts val="1400"/>
              <a:buNone/>
            </a:pPr>
            <a:r>
              <a:rPr b="1" lang="en" sz="1800">
                <a:latin typeface="Georgia"/>
                <a:ea typeface="Georgia"/>
                <a:cs typeface="Georgia"/>
                <a:sym typeface="Georgia"/>
              </a:rPr>
              <a:t>Phase II: Group Brainstorming on Solutions (20 minutes):</a:t>
            </a:r>
            <a:endParaRPr b="1" sz="1800">
              <a:latin typeface="Georgia"/>
              <a:ea typeface="Georgia"/>
              <a:cs typeface="Georgia"/>
              <a:sym typeface="Georgia"/>
            </a:endParaRPr>
          </a:p>
          <a:p>
            <a:pPr indent="-342900" lvl="0" marL="457200" marR="0" rtl="0" algn="just">
              <a:lnSpc>
                <a:spcPct val="100000"/>
              </a:lnSpc>
              <a:spcBef>
                <a:spcPts val="0"/>
              </a:spcBef>
              <a:spcAft>
                <a:spcPts val="0"/>
              </a:spcAft>
              <a:buSzPts val="1800"/>
              <a:buFont typeface="Georgia"/>
              <a:buChar char="●"/>
            </a:pPr>
            <a:r>
              <a:rPr lang="en" sz="1800">
                <a:latin typeface="Georgia"/>
                <a:ea typeface="Georgia"/>
                <a:cs typeface="Georgia"/>
                <a:sym typeface="Georgia"/>
              </a:rPr>
              <a:t>Brainstorm and propose potential applications to address ONE specific challenge. Identify the performance metric!!!</a:t>
            </a:r>
            <a:endParaRPr sz="1800">
              <a:latin typeface="Georgia"/>
              <a:ea typeface="Georgia"/>
              <a:cs typeface="Georgia"/>
              <a:sym typeface="Georgia"/>
            </a:endParaRPr>
          </a:p>
          <a:p>
            <a:pPr indent="-342900" lvl="0" marL="457200" marR="0" rtl="0" algn="just">
              <a:lnSpc>
                <a:spcPct val="100000"/>
              </a:lnSpc>
              <a:spcBef>
                <a:spcPts val="0"/>
              </a:spcBef>
              <a:spcAft>
                <a:spcPts val="0"/>
              </a:spcAft>
              <a:buSzPts val="1800"/>
              <a:buFont typeface="Georgia"/>
              <a:buChar char="●"/>
            </a:pPr>
            <a:r>
              <a:rPr lang="en" sz="1800">
                <a:latin typeface="Georgia"/>
                <a:ea typeface="Georgia"/>
                <a:cs typeface="Georgia"/>
                <a:sym typeface="Georgia"/>
              </a:rPr>
              <a:t>Ensure that the proposed solutions align with the needs and context of the SDG.</a:t>
            </a:r>
            <a:endParaRPr sz="1800">
              <a:latin typeface="Georgia"/>
              <a:ea typeface="Georgia"/>
              <a:cs typeface="Georgia"/>
              <a:sym typeface="Georgia"/>
            </a:endParaRPr>
          </a:p>
          <a:p>
            <a:pPr indent="-342900" lvl="0" marL="457200" marR="0" rtl="0" algn="just">
              <a:lnSpc>
                <a:spcPct val="100000"/>
              </a:lnSpc>
              <a:spcBef>
                <a:spcPts val="0"/>
              </a:spcBef>
              <a:spcAft>
                <a:spcPts val="0"/>
              </a:spcAft>
              <a:buSzPts val="1800"/>
              <a:buFont typeface="Georgia"/>
              <a:buChar char="●"/>
            </a:pPr>
            <a:r>
              <a:rPr b="1" lang="en" sz="1800">
                <a:latin typeface="Georgia"/>
                <a:ea typeface="Georgia"/>
                <a:cs typeface="Georgia"/>
                <a:sym typeface="Georgia"/>
              </a:rPr>
              <a:t>Deliverable:</a:t>
            </a:r>
            <a:r>
              <a:rPr lang="en" sz="1800">
                <a:latin typeface="Georgia"/>
                <a:ea typeface="Georgia"/>
                <a:cs typeface="Georgia"/>
                <a:sym typeface="Georgia"/>
              </a:rPr>
              <a:t> A detailed proposal outlining the ubiquitous computing solutions for the assigned SDG challenge.</a:t>
            </a:r>
            <a:endParaRPr sz="1800">
              <a:latin typeface="Georgia"/>
              <a:ea typeface="Georgia"/>
              <a:cs typeface="Georgia"/>
              <a:sym typeface="Georgia"/>
            </a:endParaRPr>
          </a:p>
          <a:p>
            <a:pPr indent="0" lvl="0" marL="0" marR="0" rtl="0" algn="just">
              <a:lnSpc>
                <a:spcPct val="100000"/>
              </a:lnSpc>
              <a:spcBef>
                <a:spcPts val="0"/>
              </a:spcBef>
              <a:spcAft>
                <a:spcPts val="0"/>
              </a:spcAft>
              <a:buSzPts val="1400"/>
              <a:buNone/>
            </a:pPr>
            <a:r>
              <a:rPr b="1" lang="en" sz="1800">
                <a:latin typeface="Georgia"/>
                <a:ea typeface="Georgia"/>
                <a:cs typeface="Georgia"/>
                <a:sym typeface="Georgia"/>
              </a:rPr>
              <a:t>Phase III: Group Presentations and Discussion (10 minutes):</a:t>
            </a:r>
            <a:endParaRPr b="1" sz="1800">
              <a:latin typeface="Georgia"/>
              <a:ea typeface="Georgia"/>
              <a:cs typeface="Georgia"/>
              <a:sym typeface="Georgia"/>
            </a:endParaRPr>
          </a:p>
          <a:p>
            <a:pPr indent="-342900" lvl="0" marL="457200" marR="0" rtl="0" algn="just">
              <a:lnSpc>
                <a:spcPct val="100000"/>
              </a:lnSpc>
              <a:spcBef>
                <a:spcPts val="0"/>
              </a:spcBef>
              <a:spcAft>
                <a:spcPts val="0"/>
              </a:spcAft>
              <a:buSzPts val="1800"/>
              <a:buFont typeface="Georgia"/>
              <a:buChar char="●"/>
            </a:pPr>
            <a:r>
              <a:rPr lang="en" sz="1800">
                <a:latin typeface="Georgia"/>
                <a:ea typeface="Georgia"/>
                <a:cs typeface="Georgia"/>
                <a:sym typeface="Georgia"/>
              </a:rPr>
              <a:t>Prepare a presentation [3-5 slides] to showcase your proposed solutions.</a:t>
            </a:r>
            <a:endParaRPr sz="1800">
              <a:latin typeface="Georgia"/>
              <a:ea typeface="Georgia"/>
              <a:cs typeface="Georgia"/>
              <a:sym typeface="Georgia"/>
            </a:endParaRPr>
          </a:p>
          <a:p>
            <a:pPr indent="-342900" lvl="0" marL="457200" marR="0" rtl="0" algn="just">
              <a:lnSpc>
                <a:spcPct val="100000"/>
              </a:lnSpc>
              <a:spcBef>
                <a:spcPts val="0"/>
              </a:spcBef>
              <a:spcAft>
                <a:spcPts val="0"/>
              </a:spcAft>
              <a:buSzPts val="1800"/>
              <a:buFont typeface="Georgia"/>
              <a:buChar char="●"/>
            </a:pPr>
            <a:r>
              <a:rPr lang="en" sz="1800">
                <a:latin typeface="Georgia"/>
                <a:ea typeface="Georgia"/>
                <a:cs typeface="Georgia"/>
                <a:sym typeface="Georgia"/>
              </a:rPr>
              <a:t>Clearly explain how the solutions leverage ubiquitous computing to tackle the assigned SDG challenge effectively.</a:t>
            </a:r>
            <a:endParaRPr sz="1800">
              <a:latin typeface="Georgia"/>
              <a:ea typeface="Georgia"/>
              <a:cs typeface="Georgia"/>
              <a:sym typeface="Georgia"/>
            </a:endParaRPr>
          </a:p>
          <a:p>
            <a:pPr indent="-342900" lvl="0" marL="457200" marR="0" rtl="0" algn="just">
              <a:lnSpc>
                <a:spcPct val="100000"/>
              </a:lnSpc>
              <a:spcBef>
                <a:spcPts val="0"/>
              </a:spcBef>
              <a:spcAft>
                <a:spcPts val="0"/>
              </a:spcAft>
              <a:buSzPts val="1800"/>
              <a:buFont typeface="Georgia"/>
              <a:buChar char="●"/>
            </a:pPr>
            <a:r>
              <a:rPr lang="en" sz="1800">
                <a:latin typeface="Georgia"/>
                <a:ea typeface="Georgia"/>
                <a:cs typeface="Georgia"/>
                <a:sym typeface="Georgia"/>
              </a:rPr>
              <a:t>Discuss the potential impacts and benefits of implementing the proposed solutions.</a:t>
            </a:r>
            <a:endParaRPr sz="1800">
              <a:latin typeface="Georgia"/>
              <a:ea typeface="Georgia"/>
              <a:cs typeface="Georgia"/>
              <a:sym typeface="Georgia"/>
            </a:endParaRPr>
          </a:p>
          <a:p>
            <a:pPr indent="-342900" lvl="0" marL="457200" marR="0" rtl="0" algn="just">
              <a:lnSpc>
                <a:spcPct val="100000"/>
              </a:lnSpc>
              <a:spcBef>
                <a:spcPts val="0"/>
              </a:spcBef>
              <a:spcAft>
                <a:spcPts val="0"/>
              </a:spcAft>
              <a:buSzPts val="1800"/>
              <a:buFont typeface="Georgia"/>
              <a:buChar char="●"/>
            </a:pPr>
            <a:r>
              <a:rPr b="1" lang="en" sz="1800">
                <a:latin typeface="Georgia"/>
                <a:ea typeface="Georgia"/>
                <a:cs typeface="Georgia"/>
                <a:sym typeface="Georgia"/>
              </a:rPr>
              <a:t>Deliverable:</a:t>
            </a:r>
            <a:r>
              <a:rPr lang="en" sz="1800">
                <a:latin typeface="Georgia"/>
                <a:ea typeface="Georgia"/>
                <a:cs typeface="Georgia"/>
                <a:sym typeface="Georgia"/>
              </a:rPr>
              <a:t> Group presentation slides and active participation in the discussion.</a:t>
            </a:r>
            <a:endParaRPr sz="1800">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3"/>
          <p:cNvSpPr txBox="1"/>
          <p:nvPr>
            <p:ph idx="1" type="body"/>
          </p:nvPr>
        </p:nvSpPr>
        <p:spPr>
          <a:xfrm>
            <a:off x="590450" y="883475"/>
            <a:ext cx="7958100" cy="3599400"/>
          </a:xfrm>
          <a:prstGeom prst="rect">
            <a:avLst/>
          </a:prstGeom>
          <a:noFill/>
          <a:ln>
            <a:noFill/>
          </a:ln>
        </p:spPr>
        <p:txBody>
          <a:bodyPr anchorCtr="0" anchor="t" bIns="34275" lIns="68575" spcFirstLastPara="1" rIns="68575" wrap="square" tIns="34275">
            <a:noAutofit/>
          </a:bodyPr>
          <a:lstStyle/>
          <a:p>
            <a:pPr indent="-304800" lvl="0" marL="4572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Passive sensing refers to the process of collecting data from the environment without actively emitting any energy or signals. </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It involves the detection of naturally occurring signals, such as light, sound, and heat.</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Examples:	</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Temperature Sensors: Detect changes in temperature and are used in a variety of applications such as HVAC systems, food processing, and medical devices.</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Light Sensors: Detect the intensity of light and are used in cameras, security systems, and automatic lighting systems.</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Acoustic Sensors: Detect sound waves and are used in microphones, sonar systems, and acoustic imaging systems.</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Pressure Sensors: Detect changes in pressure and are used in medical devices, automotive systems, and industrial machinery.</a:t>
            </a:r>
            <a:endParaRPr b="1" sz="1900">
              <a:latin typeface="Georgia"/>
              <a:ea typeface="Georgia"/>
              <a:cs typeface="Georgia"/>
              <a:sym typeface="Georgia"/>
            </a:endParaRPr>
          </a:p>
          <a:p>
            <a:pPr indent="0" lvl="0" marL="0" marR="0" rtl="0" algn="just">
              <a:lnSpc>
                <a:spcPct val="90000"/>
              </a:lnSpc>
              <a:spcBef>
                <a:spcPts val="0"/>
              </a:spcBef>
              <a:spcAft>
                <a:spcPts val="0"/>
              </a:spcAft>
              <a:buSzPts val="1400"/>
              <a:buNone/>
            </a:pPr>
            <a:r>
              <a:t/>
            </a:r>
            <a:endParaRPr sz="1900">
              <a:latin typeface="Georgia"/>
              <a:ea typeface="Georgia"/>
              <a:cs typeface="Georgia"/>
              <a:sym typeface="Georgia"/>
            </a:endParaRPr>
          </a:p>
          <a:p>
            <a:pPr indent="0" lvl="0" marL="0" marR="0" rtl="0" algn="just">
              <a:lnSpc>
                <a:spcPct val="90000"/>
              </a:lnSpc>
              <a:spcBef>
                <a:spcPts val="0"/>
              </a:spcBef>
              <a:spcAft>
                <a:spcPts val="0"/>
              </a:spcAft>
              <a:buSzPts val="1400"/>
              <a:buNone/>
            </a:pPr>
            <a:r>
              <a:t/>
            </a:r>
            <a:endParaRPr sz="1900">
              <a:latin typeface="Georgia"/>
              <a:ea typeface="Georgia"/>
              <a:cs typeface="Georgia"/>
              <a:sym typeface="Georgia"/>
            </a:endParaRPr>
          </a:p>
        </p:txBody>
      </p:sp>
      <p:sp>
        <p:nvSpPr>
          <p:cNvPr id="195" name="Google Shape;195;p23"/>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Passive Sensing</a:t>
            </a:r>
            <a:endParaRPr b="1" i="0" sz="3000" u="none" cap="none" strike="noStrike">
              <a:solidFill>
                <a:schemeClr val="dk1"/>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4"/>
          <p:cNvSpPr txBox="1"/>
          <p:nvPr>
            <p:ph idx="1" type="body"/>
          </p:nvPr>
        </p:nvSpPr>
        <p:spPr>
          <a:xfrm>
            <a:off x="52475" y="883475"/>
            <a:ext cx="5563500" cy="3599400"/>
          </a:xfrm>
          <a:prstGeom prst="rect">
            <a:avLst/>
          </a:prstGeom>
          <a:noFill/>
          <a:ln>
            <a:noFill/>
          </a:ln>
        </p:spPr>
        <p:txBody>
          <a:bodyPr anchorCtr="0" anchor="t" bIns="34275" lIns="68575" spcFirstLastPara="1" rIns="68575" wrap="square" tIns="34275">
            <a:noAutofit/>
          </a:bodyPr>
          <a:lstStyle/>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Smart Home: Passive sensors are used in smart home systems to detect temperature changes, motion, and light intensity to automate lighting and temperature control.</a:t>
            </a:r>
            <a:endParaRPr sz="1900">
              <a:latin typeface="Georgia"/>
              <a:ea typeface="Georgia"/>
              <a:cs typeface="Georgia"/>
              <a:sym typeface="Georgia"/>
            </a:endParaRPr>
          </a:p>
          <a:p>
            <a:pPr indent="0" lvl="0" marL="457200" marR="0" rtl="0" algn="just">
              <a:lnSpc>
                <a:spcPct val="90000"/>
              </a:lnSpc>
              <a:spcBef>
                <a:spcPts val="0"/>
              </a:spcBef>
              <a:spcAft>
                <a:spcPts val="0"/>
              </a:spcAft>
              <a:buSzPts val="1400"/>
              <a:buNone/>
            </a:pPr>
            <a:r>
              <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Environmental Monitoring: Passive sensors are used in air quality monitoring systems to detect changes in temperature, humidity, and air pressure.</a:t>
            </a:r>
            <a:endParaRPr sz="1900">
              <a:latin typeface="Georgia"/>
              <a:ea typeface="Georgia"/>
              <a:cs typeface="Georgia"/>
              <a:sym typeface="Georgia"/>
            </a:endParaRPr>
          </a:p>
          <a:p>
            <a:pPr indent="0" lvl="0" marL="457200" marR="0" rtl="0" algn="just">
              <a:lnSpc>
                <a:spcPct val="90000"/>
              </a:lnSpc>
              <a:spcBef>
                <a:spcPts val="0"/>
              </a:spcBef>
              <a:spcAft>
                <a:spcPts val="0"/>
              </a:spcAft>
              <a:buSzPts val="1400"/>
              <a:buNone/>
            </a:pPr>
            <a:r>
              <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Security Systems: Passive sensors are used in security systems to detect motion, light, and sound to alert homeowners or building managers of potential threats.</a:t>
            </a:r>
            <a:endParaRPr sz="1900">
              <a:latin typeface="Georgia"/>
              <a:ea typeface="Georgia"/>
              <a:cs typeface="Georgia"/>
              <a:sym typeface="Georgia"/>
            </a:endParaRPr>
          </a:p>
          <a:p>
            <a:pPr indent="0" lvl="0" marL="0" marR="0" rtl="0" algn="just">
              <a:lnSpc>
                <a:spcPct val="90000"/>
              </a:lnSpc>
              <a:spcBef>
                <a:spcPts val="0"/>
              </a:spcBef>
              <a:spcAft>
                <a:spcPts val="0"/>
              </a:spcAft>
              <a:buSzPts val="1400"/>
              <a:buNone/>
            </a:pPr>
            <a:r>
              <a:t/>
            </a:r>
            <a:endParaRPr sz="1900">
              <a:latin typeface="Georgia"/>
              <a:ea typeface="Georgia"/>
              <a:cs typeface="Georgia"/>
              <a:sym typeface="Georgia"/>
            </a:endParaRPr>
          </a:p>
        </p:txBody>
      </p:sp>
      <p:sp>
        <p:nvSpPr>
          <p:cNvPr id="201" name="Google Shape;201;p24"/>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Examples of Passive Sensing</a:t>
            </a:r>
            <a:endParaRPr b="1" i="0" sz="3000" u="none" cap="none" strike="noStrike">
              <a:solidFill>
                <a:schemeClr val="dk1"/>
              </a:solidFill>
              <a:latin typeface="Georgia"/>
              <a:ea typeface="Georgia"/>
              <a:cs typeface="Georgia"/>
              <a:sym typeface="Georgia"/>
            </a:endParaRPr>
          </a:p>
        </p:txBody>
      </p:sp>
      <p:pic>
        <p:nvPicPr>
          <p:cNvPr id="202" name="Google Shape;202;p24"/>
          <p:cNvPicPr preferRelativeResize="0"/>
          <p:nvPr/>
        </p:nvPicPr>
        <p:blipFill rotWithShape="1">
          <a:blip r:embed="rId3">
            <a:alphaModFix/>
          </a:blip>
          <a:srcRect b="0" l="0" r="0" t="0"/>
          <a:stretch/>
        </p:blipFill>
        <p:spPr>
          <a:xfrm>
            <a:off x="6040752" y="929275"/>
            <a:ext cx="2825025" cy="1977550"/>
          </a:xfrm>
          <a:prstGeom prst="rect">
            <a:avLst/>
          </a:prstGeom>
          <a:noFill/>
          <a:ln>
            <a:noFill/>
          </a:ln>
        </p:spPr>
      </p:pic>
      <p:pic>
        <p:nvPicPr>
          <p:cNvPr id="203" name="Google Shape;203;p24"/>
          <p:cNvPicPr preferRelativeResize="0"/>
          <p:nvPr/>
        </p:nvPicPr>
        <p:blipFill rotWithShape="1">
          <a:blip r:embed="rId4">
            <a:alphaModFix/>
          </a:blip>
          <a:srcRect b="0" l="0" r="0" t="0"/>
          <a:stretch/>
        </p:blipFill>
        <p:spPr>
          <a:xfrm>
            <a:off x="5784399" y="3031025"/>
            <a:ext cx="3337723" cy="20600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5"/>
          <p:cNvSpPr txBox="1"/>
          <p:nvPr>
            <p:ph idx="1" type="body"/>
          </p:nvPr>
        </p:nvSpPr>
        <p:spPr>
          <a:xfrm>
            <a:off x="52475" y="883475"/>
            <a:ext cx="4297200" cy="4410900"/>
          </a:xfrm>
          <a:prstGeom prst="rect">
            <a:avLst/>
          </a:prstGeom>
          <a:noFill/>
          <a:ln>
            <a:noFill/>
          </a:ln>
        </p:spPr>
        <p:txBody>
          <a:bodyPr anchorCtr="0" anchor="t" bIns="34275" lIns="68575" spcFirstLastPara="1" rIns="68575" wrap="square" tIns="34275">
            <a:noAutofit/>
          </a:bodyPr>
          <a:lstStyle/>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Low Power Consumption: Passive sensors do not require a lot of power to operate, making them ideal for use in battery-operated devices.</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Non-Invasive: Passive sensors do not emit any signals or energy, making them non-invasive and safe for use in medical devices and other sensitive applications.</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Low Cost: Passive sensors are often less expensive than active sensors because they do not require complex circuitry or power sources</a:t>
            </a:r>
            <a:endParaRPr sz="1900">
              <a:latin typeface="Georgia"/>
              <a:ea typeface="Georgia"/>
              <a:cs typeface="Georgia"/>
              <a:sym typeface="Georgia"/>
            </a:endParaRPr>
          </a:p>
          <a:p>
            <a:pPr indent="-349250" lvl="1" marL="9144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Wider area coverage</a:t>
            </a:r>
            <a:endParaRPr sz="1900">
              <a:latin typeface="Georgia"/>
              <a:ea typeface="Georgia"/>
              <a:cs typeface="Georgia"/>
              <a:sym typeface="Georgia"/>
            </a:endParaRPr>
          </a:p>
          <a:p>
            <a:pPr indent="0" lvl="0" marL="0" marR="0" rtl="0" algn="just">
              <a:lnSpc>
                <a:spcPct val="90000"/>
              </a:lnSpc>
              <a:spcBef>
                <a:spcPts val="0"/>
              </a:spcBef>
              <a:spcAft>
                <a:spcPts val="0"/>
              </a:spcAft>
              <a:buSzPts val="1400"/>
              <a:buNone/>
            </a:pPr>
            <a:r>
              <a:t/>
            </a:r>
            <a:endParaRPr sz="1900">
              <a:latin typeface="Georgia"/>
              <a:ea typeface="Georgia"/>
              <a:cs typeface="Georgia"/>
              <a:sym typeface="Georgia"/>
            </a:endParaRPr>
          </a:p>
        </p:txBody>
      </p:sp>
      <p:sp>
        <p:nvSpPr>
          <p:cNvPr id="209" name="Google Shape;209;p25"/>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Advantages/Limitations: Passive Sensing</a:t>
            </a:r>
            <a:endParaRPr b="1" i="0" sz="3000" u="none" cap="none" strike="noStrike">
              <a:solidFill>
                <a:schemeClr val="dk1"/>
              </a:solidFill>
              <a:latin typeface="Georgia"/>
              <a:ea typeface="Georgia"/>
              <a:cs typeface="Georgia"/>
              <a:sym typeface="Georgia"/>
            </a:endParaRPr>
          </a:p>
        </p:txBody>
      </p:sp>
      <p:sp>
        <p:nvSpPr>
          <p:cNvPr id="210" name="Google Shape;210;p25"/>
          <p:cNvSpPr txBox="1"/>
          <p:nvPr>
            <p:ph idx="1" type="body"/>
          </p:nvPr>
        </p:nvSpPr>
        <p:spPr>
          <a:xfrm>
            <a:off x="4580800" y="1250875"/>
            <a:ext cx="4297200" cy="3197100"/>
          </a:xfrm>
          <a:prstGeom prst="rect">
            <a:avLst/>
          </a:prstGeom>
          <a:noFill/>
          <a:ln>
            <a:noFill/>
          </a:ln>
        </p:spPr>
        <p:txBody>
          <a:bodyPr anchorCtr="0" anchor="t" bIns="34275" lIns="68575" spcFirstLastPara="1" rIns="68575" wrap="square" tIns="34275">
            <a:noAutofit/>
          </a:bodyPr>
          <a:lstStyle/>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Less Control: Source of the signal is out of control. </a:t>
            </a:r>
            <a:endParaRPr sz="1900">
              <a:latin typeface="Georgia"/>
              <a:ea typeface="Georgia"/>
              <a:cs typeface="Georgia"/>
              <a:sym typeface="Georgia"/>
            </a:endParaRPr>
          </a:p>
          <a:p>
            <a:pPr indent="-349250" lvl="1" marL="9144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Anomalous sensor identification is difficult.</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Limited Range: Passive sensors typically have a limited range and can only detect signals within a certain distance.</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Limited Sensitivity: Passive sensors may not be sensitive enough to detect low-level signals or changes in the environment.</a:t>
            </a:r>
            <a:endParaRPr sz="1900">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6"/>
          <p:cNvSpPr txBox="1"/>
          <p:nvPr>
            <p:ph idx="1" type="body"/>
          </p:nvPr>
        </p:nvSpPr>
        <p:spPr>
          <a:xfrm>
            <a:off x="590450" y="883475"/>
            <a:ext cx="7958100" cy="3599400"/>
          </a:xfrm>
          <a:prstGeom prst="rect">
            <a:avLst/>
          </a:prstGeom>
          <a:noFill/>
          <a:ln>
            <a:noFill/>
          </a:ln>
        </p:spPr>
        <p:txBody>
          <a:bodyPr anchorCtr="0" anchor="t" bIns="34275" lIns="68575" spcFirstLastPara="1" rIns="68575" wrap="square" tIns="34275">
            <a:noAutofit/>
          </a:bodyPr>
          <a:lstStyle/>
          <a:p>
            <a:pPr indent="-304800" lvl="0" marL="4572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Active Sensing refers to the process of emitting energy into the environment and detecting the response to that energy using sensors. </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It involves the use of a source of energy to stimulate the environment and capture the response through sensors.</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Examples:	</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Ultrasonic sensors: emit high-frequency sound waves and then detect the echoes to determine distance, presence, and movement of objects.</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LiDAR sensors: emit laser beams and measure the time it takes for the reflected beam to return, used for 3D mapping, obstacle detection, and navigation.</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Radar sensors: emit radio waves and detect the reflected waves to determine the location, speed, and movement of objects.</a:t>
            </a:r>
            <a:endParaRPr sz="1900">
              <a:latin typeface="Georgia"/>
              <a:ea typeface="Georgia"/>
              <a:cs typeface="Georgia"/>
              <a:sym typeface="Georgia"/>
            </a:endParaRPr>
          </a:p>
          <a:p>
            <a:pPr indent="-304800" lvl="1" marL="914400" marR="0" rtl="0" algn="just">
              <a:lnSpc>
                <a:spcPct val="90000"/>
              </a:lnSpc>
              <a:spcBef>
                <a:spcPts val="0"/>
              </a:spcBef>
              <a:spcAft>
                <a:spcPts val="0"/>
              </a:spcAft>
              <a:buSzPts val="1200"/>
              <a:buFont typeface="Georgia"/>
              <a:buChar char="○"/>
            </a:pPr>
            <a:r>
              <a:rPr lang="en" sz="1900">
                <a:latin typeface="Georgia"/>
                <a:ea typeface="Georgia"/>
                <a:cs typeface="Georgia"/>
                <a:sym typeface="Georgia"/>
              </a:rPr>
              <a:t>Infrared sensors: emit infrared radiation and detect the reflected radiation to determine the temperature and presence of objects.</a:t>
            </a:r>
            <a:endParaRPr sz="1900">
              <a:latin typeface="Georgia"/>
              <a:ea typeface="Georgia"/>
              <a:cs typeface="Georgia"/>
              <a:sym typeface="Georgia"/>
            </a:endParaRPr>
          </a:p>
          <a:p>
            <a:pPr indent="0" lvl="0" marL="0" marR="0" rtl="0" algn="just">
              <a:lnSpc>
                <a:spcPct val="90000"/>
              </a:lnSpc>
              <a:spcBef>
                <a:spcPts val="0"/>
              </a:spcBef>
              <a:spcAft>
                <a:spcPts val="0"/>
              </a:spcAft>
              <a:buSzPts val="1400"/>
              <a:buNone/>
            </a:pPr>
            <a:r>
              <a:t/>
            </a:r>
            <a:endParaRPr sz="1900">
              <a:latin typeface="Georgia"/>
              <a:ea typeface="Georgia"/>
              <a:cs typeface="Georgia"/>
              <a:sym typeface="Georgia"/>
            </a:endParaRPr>
          </a:p>
          <a:p>
            <a:pPr indent="0" lvl="0" marL="0" marR="0" rtl="0" algn="just">
              <a:lnSpc>
                <a:spcPct val="90000"/>
              </a:lnSpc>
              <a:spcBef>
                <a:spcPts val="0"/>
              </a:spcBef>
              <a:spcAft>
                <a:spcPts val="0"/>
              </a:spcAft>
              <a:buSzPts val="1400"/>
              <a:buNone/>
            </a:pPr>
            <a:r>
              <a:t/>
            </a:r>
            <a:endParaRPr sz="1900">
              <a:latin typeface="Georgia"/>
              <a:ea typeface="Georgia"/>
              <a:cs typeface="Georgia"/>
              <a:sym typeface="Georgia"/>
            </a:endParaRPr>
          </a:p>
        </p:txBody>
      </p:sp>
      <p:sp>
        <p:nvSpPr>
          <p:cNvPr id="216" name="Google Shape;216;p26"/>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Active Sensing</a:t>
            </a:r>
            <a:endParaRPr b="1" i="0" sz="3000" u="none" cap="none" strike="noStrike">
              <a:solidFill>
                <a:schemeClr val="dk1"/>
              </a:solidFill>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7"/>
          <p:cNvSpPr txBox="1"/>
          <p:nvPr>
            <p:ph idx="1" type="body"/>
          </p:nvPr>
        </p:nvSpPr>
        <p:spPr>
          <a:xfrm>
            <a:off x="52475" y="883475"/>
            <a:ext cx="5563500" cy="3599400"/>
          </a:xfrm>
          <a:prstGeom prst="rect">
            <a:avLst/>
          </a:prstGeom>
          <a:noFill/>
          <a:ln>
            <a:noFill/>
          </a:ln>
        </p:spPr>
        <p:txBody>
          <a:bodyPr anchorCtr="0" anchor="t" bIns="34275" lIns="68575" spcFirstLastPara="1" rIns="68575" wrap="square" tIns="34275">
            <a:noAutofit/>
          </a:bodyPr>
          <a:lstStyle/>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LiDAR sensors in self-driving cars to detect obstacles and map the environment.</a:t>
            </a:r>
            <a:endParaRPr sz="1900">
              <a:latin typeface="Georgia"/>
              <a:ea typeface="Georgia"/>
              <a:cs typeface="Georgia"/>
              <a:sym typeface="Georgia"/>
            </a:endParaRPr>
          </a:p>
          <a:p>
            <a:pPr indent="0" lvl="0" marL="457200" marR="0" rtl="0" algn="just">
              <a:lnSpc>
                <a:spcPct val="90000"/>
              </a:lnSpc>
              <a:spcBef>
                <a:spcPts val="0"/>
              </a:spcBef>
              <a:spcAft>
                <a:spcPts val="0"/>
              </a:spcAft>
              <a:buSzPts val="1400"/>
              <a:buNone/>
            </a:pPr>
            <a:r>
              <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Ultrasonic sensors in parking assist systems to detect nearby objects and alert drivers.</a:t>
            </a:r>
            <a:endParaRPr sz="1900">
              <a:latin typeface="Georgia"/>
              <a:ea typeface="Georgia"/>
              <a:cs typeface="Georgia"/>
              <a:sym typeface="Georgia"/>
            </a:endParaRPr>
          </a:p>
          <a:p>
            <a:pPr indent="0" lvl="0" marL="457200" marR="0" rtl="0" algn="just">
              <a:lnSpc>
                <a:spcPct val="90000"/>
              </a:lnSpc>
              <a:spcBef>
                <a:spcPts val="0"/>
              </a:spcBef>
              <a:spcAft>
                <a:spcPts val="0"/>
              </a:spcAft>
              <a:buSzPts val="1400"/>
              <a:buNone/>
            </a:pPr>
            <a:r>
              <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Radar sensors in aircraft for collision avoidance and weather monitoring.</a:t>
            </a:r>
            <a:endParaRPr sz="1900">
              <a:latin typeface="Georgia"/>
              <a:ea typeface="Georgia"/>
              <a:cs typeface="Georgia"/>
              <a:sym typeface="Georgia"/>
            </a:endParaRPr>
          </a:p>
          <a:p>
            <a:pPr indent="0" lvl="0" marL="457200" marR="0" rtl="0" algn="just">
              <a:lnSpc>
                <a:spcPct val="90000"/>
              </a:lnSpc>
              <a:spcBef>
                <a:spcPts val="0"/>
              </a:spcBef>
              <a:spcAft>
                <a:spcPts val="0"/>
              </a:spcAft>
              <a:buSzPts val="1400"/>
              <a:buNone/>
            </a:pPr>
            <a:r>
              <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Sensors in smart homes for motion detection.</a:t>
            </a:r>
            <a:endParaRPr sz="1900">
              <a:latin typeface="Georgia"/>
              <a:ea typeface="Georgia"/>
              <a:cs typeface="Georgia"/>
              <a:sym typeface="Georgia"/>
            </a:endParaRPr>
          </a:p>
          <a:p>
            <a:pPr indent="0" lvl="0" marL="0" marR="0" rtl="0" algn="just">
              <a:lnSpc>
                <a:spcPct val="90000"/>
              </a:lnSpc>
              <a:spcBef>
                <a:spcPts val="0"/>
              </a:spcBef>
              <a:spcAft>
                <a:spcPts val="0"/>
              </a:spcAft>
              <a:buSzPts val="1400"/>
              <a:buNone/>
            </a:pPr>
            <a:r>
              <a:t/>
            </a:r>
            <a:endParaRPr sz="1900">
              <a:latin typeface="Georgia"/>
              <a:ea typeface="Georgia"/>
              <a:cs typeface="Georgia"/>
              <a:sym typeface="Georgia"/>
            </a:endParaRPr>
          </a:p>
        </p:txBody>
      </p:sp>
      <p:sp>
        <p:nvSpPr>
          <p:cNvPr id="222" name="Google Shape;222;p27"/>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Examples of Active Sensing</a:t>
            </a:r>
            <a:endParaRPr b="1" i="0" sz="3000" u="none" cap="none" strike="noStrike">
              <a:solidFill>
                <a:schemeClr val="dk1"/>
              </a:solidFill>
              <a:latin typeface="Georgia"/>
              <a:ea typeface="Georgia"/>
              <a:cs typeface="Georgia"/>
              <a:sym typeface="Georgia"/>
            </a:endParaRPr>
          </a:p>
        </p:txBody>
      </p:sp>
      <p:pic>
        <p:nvPicPr>
          <p:cNvPr id="223" name="Google Shape;223;p27"/>
          <p:cNvPicPr preferRelativeResize="0"/>
          <p:nvPr/>
        </p:nvPicPr>
        <p:blipFill rotWithShape="1">
          <a:blip r:embed="rId3">
            <a:alphaModFix/>
          </a:blip>
          <a:srcRect b="0" l="0" r="0" t="0"/>
          <a:stretch/>
        </p:blipFill>
        <p:spPr>
          <a:xfrm>
            <a:off x="5683375" y="1014075"/>
            <a:ext cx="3060500" cy="1616725"/>
          </a:xfrm>
          <a:prstGeom prst="rect">
            <a:avLst/>
          </a:prstGeom>
          <a:noFill/>
          <a:ln cap="flat" cmpd="sng" w="9525">
            <a:solidFill>
              <a:srgbClr val="44546A"/>
            </a:solidFill>
            <a:prstDash val="solid"/>
            <a:round/>
            <a:headEnd len="sm" w="sm" type="none"/>
            <a:tailEnd len="sm" w="sm" type="none"/>
          </a:ln>
        </p:spPr>
      </p:pic>
      <p:pic>
        <p:nvPicPr>
          <p:cNvPr id="224" name="Google Shape;224;p27"/>
          <p:cNvPicPr preferRelativeResize="0"/>
          <p:nvPr/>
        </p:nvPicPr>
        <p:blipFill rotWithShape="1">
          <a:blip r:embed="rId4">
            <a:alphaModFix/>
          </a:blip>
          <a:srcRect b="0" l="0" r="0" t="0"/>
          <a:stretch/>
        </p:blipFill>
        <p:spPr>
          <a:xfrm>
            <a:off x="5602013" y="2802875"/>
            <a:ext cx="3223224" cy="198776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xEl>
                                              <p:pRg end="7" st="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8"/>
          <p:cNvSpPr txBox="1"/>
          <p:nvPr>
            <p:ph idx="1" type="body"/>
          </p:nvPr>
        </p:nvSpPr>
        <p:spPr>
          <a:xfrm>
            <a:off x="52475" y="883475"/>
            <a:ext cx="4500600" cy="4410900"/>
          </a:xfrm>
          <a:prstGeom prst="rect">
            <a:avLst/>
          </a:prstGeom>
          <a:noFill/>
          <a:ln>
            <a:noFill/>
          </a:ln>
        </p:spPr>
        <p:txBody>
          <a:bodyPr anchorCtr="0" anchor="t" bIns="34275" lIns="68575" spcFirstLastPara="1" rIns="68575" wrap="square" tIns="34275">
            <a:noAutofit/>
          </a:bodyPr>
          <a:lstStyle/>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Can work in low light conditions or complete darkness: This is because active sensors emit their own energy, which can be used to detect objects, regardless of the ambient light conditions.</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Can detect objects at a distance: Active sensing techniques can detect objects at a distance, which makes them ideal for applications such as obstacle detection and avoidance in autonomous vehicles and drones.</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Can provide high-precision measurements: Useful for applications such as robot localization and mapping etc.</a:t>
            </a:r>
            <a:endParaRPr sz="1900">
              <a:latin typeface="Georgia"/>
              <a:ea typeface="Georgia"/>
              <a:cs typeface="Georgia"/>
              <a:sym typeface="Georgia"/>
            </a:endParaRPr>
          </a:p>
          <a:p>
            <a:pPr indent="0" lvl="0" marL="0" marR="0" rtl="0" algn="just">
              <a:lnSpc>
                <a:spcPct val="90000"/>
              </a:lnSpc>
              <a:spcBef>
                <a:spcPts val="0"/>
              </a:spcBef>
              <a:spcAft>
                <a:spcPts val="0"/>
              </a:spcAft>
              <a:buSzPts val="1400"/>
              <a:buNone/>
            </a:pPr>
            <a:r>
              <a:t/>
            </a:r>
            <a:endParaRPr sz="1900">
              <a:latin typeface="Georgia"/>
              <a:ea typeface="Georgia"/>
              <a:cs typeface="Georgia"/>
              <a:sym typeface="Georgia"/>
            </a:endParaRPr>
          </a:p>
        </p:txBody>
      </p:sp>
      <p:sp>
        <p:nvSpPr>
          <p:cNvPr id="230" name="Google Shape;230;p28"/>
          <p:cNvSpPr txBox="1"/>
          <p:nvPr/>
        </p:nvSpPr>
        <p:spPr>
          <a:xfrm>
            <a:off x="-21875" y="232675"/>
            <a:ext cx="9144000" cy="57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dk1"/>
                </a:solidFill>
                <a:latin typeface="Georgia"/>
                <a:ea typeface="Georgia"/>
                <a:cs typeface="Georgia"/>
                <a:sym typeface="Georgia"/>
              </a:rPr>
              <a:t>Advantages/Limitations: Active Sensing</a:t>
            </a:r>
            <a:endParaRPr b="1" i="0" sz="3000" u="none" cap="none" strike="noStrike">
              <a:solidFill>
                <a:schemeClr val="dk1"/>
              </a:solidFill>
              <a:latin typeface="Georgia"/>
              <a:ea typeface="Georgia"/>
              <a:cs typeface="Georgia"/>
              <a:sym typeface="Georgia"/>
            </a:endParaRPr>
          </a:p>
        </p:txBody>
      </p:sp>
      <p:sp>
        <p:nvSpPr>
          <p:cNvPr id="231" name="Google Shape;231;p28"/>
          <p:cNvSpPr txBox="1"/>
          <p:nvPr>
            <p:ph idx="1" type="body"/>
          </p:nvPr>
        </p:nvSpPr>
        <p:spPr>
          <a:xfrm>
            <a:off x="4580800" y="883475"/>
            <a:ext cx="4297200" cy="4227300"/>
          </a:xfrm>
          <a:prstGeom prst="rect">
            <a:avLst/>
          </a:prstGeom>
          <a:noFill/>
          <a:ln>
            <a:noFill/>
          </a:ln>
        </p:spPr>
        <p:txBody>
          <a:bodyPr anchorCtr="0" anchor="t" bIns="34275" lIns="68575" spcFirstLastPara="1" rIns="68575" wrap="square" tIns="34275">
            <a:noAutofit/>
          </a:bodyPr>
          <a:lstStyle/>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Can be affected by environmental factors such as noise or interference: Environmental factors, such as electromagnetic interference or noise, which can affect the accuracy and reliability of the sensing measurements.</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Can consume more power and require more complex hardware: Consumes more power compared to passive sensing techniques. .</a:t>
            </a:r>
            <a:endParaRPr sz="1900">
              <a:latin typeface="Georgia"/>
              <a:ea typeface="Georgia"/>
              <a:cs typeface="Georgia"/>
              <a:sym typeface="Georgia"/>
            </a:endParaRPr>
          </a:p>
          <a:p>
            <a:pPr indent="-349250" lvl="0" marL="457200" marR="0" rtl="0" algn="just">
              <a:lnSpc>
                <a:spcPct val="90000"/>
              </a:lnSpc>
              <a:spcBef>
                <a:spcPts val="0"/>
              </a:spcBef>
              <a:spcAft>
                <a:spcPts val="0"/>
              </a:spcAft>
              <a:buSzPts val="1900"/>
              <a:buFont typeface="Georgia"/>
              <a:buChar char="●"/>
            </a:pPr>
            <a:r>
              <a:rPr lang="en" sz="1900">
                <a:latin typeface="Georgia"/>
                <a:ea typeface="Georgia"/>
                <a:cs typeface="Georgia"/>
                <a:sym typeface="Georgia"/>
              </a:rPr>
              <a:t>Can be more expensive compared to passive sensing techniques: Due to the need for a power source and complex hardware.</a:t>
            </a:r>
            <a:endParaRPr sz="1900">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